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>
  <p:sldMasterIdLst>
    <p:sldMasterId id="2147483648" r:id="rId1"/>
  </p:sldMasterIdLst>
  <p:notesMasterIdLst>
    <p:notesMasterId r:id="rId32"/>
  </p:notesMasterIdLst>
  <p:handoutMasterIdLst>
    <p:handoutMasterId r:id="rId33"/>
  </p:handoutMasterIdLst>
  <p:sldIdLst>
    <p:sldId id="382" r:id="rId2"/>
    <p:sldId id="522" r:id="rId3"/>
    <p:sldId id="534" r:id="rId4"/>
    <p:sldId id="587" r:id="rId5"/>
    <p:sldId id="598" r:id="rId6"/>
    <p:sldId id="588" r:id="rId7"/>
    <p:sldId id="612" r:id="rId8"/>
    <p:sldId id="586" r:id="rId9"/>
    <p:sldId id="589" r:id="rId10"/>
    <p:sldId id="599" r:id="rId11"/>
    <p:sldId id="592" r:id="rId12"/>
    <p:sldId id="591" r:id="rId13"/>
    <p:sldId id="593" r:id="rId14"/>
    <p:sldId id="614" r:id="rId15"/>
    <p:sldId id="615" r:id="rId16"/>
    <p:sldId id="594" r:id="rId17"/>
    <p:sldId id="595" r:id="rId18"/>
    <p:sldId id="596" r:id="rId19"/>
    <p:sldId id="597" r:id="rId20"/>
    <p:sldId id="613" r:id="rId21"/>
    <p:sldId id="610" r:id="rId22"/>
    <p:sldId id="601" r:id="rId23"/>
    <p:sldId id="602" r:id="rId24"/>
    <p:sldId id="603" r:id="rId25"/>
    <p:sldId id="604" r:id="rId26"/>
    <p:sldId id="605" r:id="rId27"/>
    <p:sldId id="606" r:id="rId28"/>
    <p:sldId id="607" r:id="rId29"/>
    <p:sldId id="608" r:id="rId30"/>
    <p:sldId id="609" r:id="rId31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David Schwartz" initials="DTS" lastIdx="7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DA028"/>
    <a:srgbClr val="FF3B3B"/>
    <a:srgbClr val="40465B"/>
    <a:srgbClr val="3E4797"/>
    <a:srgbClr val="626B8C"/>
    <a:srgbClr val="879830"/>
    <a:srgbClr val="679E2A"/>
    <a:srgbClr val="8792AF"/>
    <a:srgbClr val="AD6828"/>
    <a:srgbClr val="B3824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4054" autoAdjust="0"/>
    <p:restoredTop sz="92542" autoAdjust="0"/>
  </p:normalViewPr>
  <p:slideViewPr>
    <p:cSldViewPr snapToGrid="0">
      <p:cViewPr>
        <p:scale>
          <a:sx n="90" d="100"/>
          <a:sy n="90" d="100"/>
        </p:scale>
        <p:origin x="-2244" y="-498"/>
      </p:cViewPr>
      <p:guideLst>
        <p:guide orient="horz" pos="720"/>
        <p:guide pos="23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75" d="100"/>
        <a:sy n="75" d="100"/>
      </p:scale>
      <p:origin x="0" y="0"/>
    </p:cViewPr>
  </p:notesTextViewPr>
  <p:sorterViewPr>
    <p:cViewPr>
      <p:scale>
        <a:sx n="150" d="100"/>
        <a:sy n="150" d="100"/>
      </p:scale>
      <p:origin x="0" y="0"/>
    </p:cViewPr>
  </p:sorterViewPr>
  <p:notesViewPr>
    <p:cSldViewPr snapToGrid="0">
      <p:cViewPr varScale="1">
        <p:scale>
          <a:sx n="88" d="100"/>
          <a:sy n="88" d="100"/>
        </p:scale>
        <p:origin x="-3780" y="-108"/>
      </p:cViewPr>
      <p:guideLst>
        <p:guide orient="horz" pos="3024"/>
        <p:guide pos="2305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commentAuthors" Target="commentAuthor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handoutMaster" Target="handoutMasters/handoutMaster1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FE1D3E5-77A7-4B35-B4FE-4109B32AC2ED}" type="doc">
      <dgm:prSet loTypeId="urn:microsoft.com/office/officeart/2005/8/layout/hList1" loCatId="list" qsTypeId="urn:microsoft.com/office/officeart/2005/8/quickstyle/simple1" qsCatId="simple" csTypeId="urn:microsoft.com/office/officeart/2005/8/colors/accent2_2" csCatId="accent2" phldr="1"/>
      <dgm:spPr/>
      <dgm:t>
        <a:bodyPr/>
        <a:lstStyle/>
        <a:p>
          <a:endParaRPr lang="en-US"/>
        </a:p>
      </dgm:t>
    </dgm:pt>
    <dgm:pt modelId="{BCCA7988-3CAD-4C2C-B2A0-BC2FB598F91F}">
      <dgm:prSet phldrT="[Text]"/>
      <dgm:spPr/>
      <dgm:t>
        <a:bodyPr/>
        <a:lstStyle/>
        <a:p>
          <a:r>
            <a:rPr lang="en-US" dirty="0" smtClean="0"/>
            <a:t>High Level</a:t>
          </a:r>
          <a:endParaRPr lang="en-US" dirty="0"/>
        </a:p>
      </dgm:t>
    </dgm:pt>
    <dgm:pt modelId="{477EFFA0-BFC6-4D0F-B85C-77128C974017}" type="parTrans" cxnId="{EEA07615-9308-40BB-ABEF-4872F67E0240}">
      <dgm:prSet/>
      <dgm:spPr/>
      <dgm:t>
        <a:bodyPr/>
        <a:lstStyle/>
        <a:p>
          <a:endParaRPr lang="en-US"/>
        </a:p>
      </dgm:t>
    </dgm:pt>
    <dgm:pt modelId="{1BD4EC21-4439-4391-8BD3-FF0F6C3A7927}" type="sibTrans" cxnId="{EEA07615-9308-40BB-ABEF-4872F67E0240}">
      <dgm:prSet/>
      <dgm:spPr/>
      <dgm:t>
        <a:bodyPr/>
        <a:lstStyle/>
        <a:p>
          <a:endParaRPr lang="en-US"/>
        </a:p>
      </dgm:t>
    </dgm:pt>
    <dgm:pt modelId="{7BA37E31-1C2B-43CB-9788-5E1D57A72204}">
      <dgm:prSet phldrT="[Text]"/>
      <dgm:spPr/>
      <dgm:t>
        <a:bodyPr/>
        <a:lstStyle/>
        <a:p>
          <a:r>
            <a:rPr lang="en-US" dirty="0" smtClean="0"/>
            <a:t>Lodging</a:t>
          </a:r>
          <a:endParaRPr lang="en-US" dirty="0"/>
        </a:p>
      </dgm:t>
    </dgm:pt>
    <dgm:pt modelId="{C41DC8B6-0576-4D5A-B291-4FDB0A5CA2FC}" type="parTrans" cxnId="{3A126EB9-6370-4EEE-BCCD-B0A55CD9C06D}">
      <dgm:prSet/>
      <dgm:spPr/>
      <dgm:t>
        <a:bodyPr/>
        <a:lstStyle/>
        <a:p>
          <a:endParaRPr lang="en-US"/>
        </a:p>
      </dgm:t>
    </dgm:pt>
    <dgm:pt modelId="{7C2025D7-69EA-4ED6-9EEA-C0FAB76041F9}" type="sibTrans" cxnId="{3A126EB9-6370-4EEE-BCCD-B0A55CD9C06D}">
      <dgm:prSet/>
      <dgm:spPr/>
      <dgm:t>
        <a:bodyPr/>
        <a:lstStyle/>
        <a:p>
          <a:endParaRPr lang="en-US"/>
        </a:p>
      </dgm:t>
    </dgm:pt>
    <dgm:pt modelId="{46D4ACCE-97AF-4B11-98F9-41E8E4A23876}">
      <dgm:prSet phldrT="[Text]"/>
      <dgm:spPr/>
      <dgm:t>
        <a:bodyPr/>
        <a:lstStyle/>
        <a:p>
          <a:r>
            <a:rPr lang="en-US" dirty="0" smtClean="0"/>
            <a:t>Retail</a:t>
          </a:r>
          <a:endParaRPr lang="en-US" dirty="0"/>
        </a:p>
      </dgm:t>
    </dgm:pt>
    <dgm:pt modelId="{22E41DD1-8674-4209-921A-F9B0F75CC28E}" type="parTrans" cxnId="{A2F24858-035A-45AF-9EBE-36D99C08972A}">
      <dgm:prSet/>
      <dgm:spPr/>
      <dgm:t>
        <a:bodyPr/>
        <a:lstStyle/>
        <a:p>
          <a:endParaRPr lang="en-US"/>
        </a:p>
      </dgm:t>
    </dgm:pt>
    <dgm:pt modelId="{1669137B-B94B-436B-8F66-EEA6421814A8}" type="sibTrans" cxnId="{A2F24858-035A-45AF-9EBE-36D99C08972A}">
      <dgm:prSet/>
      <dgm:spPr/>
      <dgm:t>
        <a:bodyPr/>
        <a:lstStyle/>
        <a:p>
          <a:endParaRPr lang="en-US"/>
        </a:p>
      </dgm:t>
    </dgm:pt>
    <dgm:pt modelId="{4037DC9B-3F33-4AD5-8691-FDD7E49A0525}">
      <dgm:prSet phldrT="[Text]"/>
      <dgm:spPr/>
      <dgm:t>
        <a:bodyPr/>
        <a:lstStyle/>
        <a:p>
          <a:r>
            <a:rPr lang="en-US" dirty="0" smtClean="0"/>
            <a:t>Middle of the Road</a:t>
          </a:r>
          <a:endParaRPr lang="en-US" dirty="0"/>
        </a:p>
      </dgm:t>
    </dgm:pt>
    <dgm:pt modelId="{7C3D944F-99BC-49EF-8132-2485869B37D3}" type="parTrans" cxnId="{14B90E3E-B1D3-4988-BD83-85D112941E10}">
      <dgm:prSet/>
      <dgm:spPr/>
      <dgm:t>
        <a:bodyPr/>
        <a:lstStyle/>
        <a:p>
          <a:endParaRPr lang="en-US"/>
        </a:p>
      </dgm:t>
    </dgm:pt>
    <dgm:pt modelId="{FE8C8FF1-CDED-4AA6-A2C5-962A47834419}" type="sibTrans" cxnId="{14B90E3E-B1D3-4988-BD83-85D112941E10}">
      <dgm:prSet/>
      <dgm:spPr/>
      <dgm:t>
        <a:bodyPr/>
        <a:lstStyle/>
        <a:p>
          <a:endParaRPr lang="en-US"/>
        </a:p>
      </dgm:t>
    </dgm:pt>
    <dgm:pt modelId="{9F1EC74F-7987-45E7-8BF7-25966EF671E5}">
      <dgm:prSet phldrT="[Text]"/>
      <dgm:spPr/>
      <dgm:t>
        <a:bodyPr/>
        <a:lstStyle/>
        <a:p>
          <a:r>
            <a:rPr lang="en-US" dirty="0" smtClean="0"/>
            <a:t>Lodging</a:t>
          </a:r>
          <a:endParaRPr lang="en-US" dirty="0"/>
        </a:p>
      </dgm:t>
    </dgm:pt>
    <dgm:pt modelId="{681EA41C-97B5-480D-A67B-CA2FF63D6F0E}" type="parTrans" cxnId="{4D4BE95F-9D6A-4E76-9C84-D1EB7DE0CD85}">
      <dgm:prSet/>
      <dgm:spPr/>
      <dgm:t>
        <a:bodyPr/>
        <a:lstStyle/>
        <a:p>
          <a:endParaRPr lang="en-US"/>
        </a:p>
      </dgm:t>
    </dgm:pt>
    <dgm:pt modelId="{E5B94C9D-F475-47F7-AB94-7F78A212BDBB}" type="sibTrans" cxnId="{4D4BE95F-9D6A-4E76-9C84-D1EB7DE0CD85}">
      <dgm:prSet/>
      <dgm:spPr/>
      <dgm:t>
        <a:bodyPr/>
        <a:lstStyle/>
        <a:p>
          <a:endParaRPr lang="en-US"/>
        </a:p>
      </dgm:t>
    </dgm:pt>
    <dgm:pt modelId="{19208BC3-EE6A-40F6-9E79-DADAC57DE612}">
      <dgm:prSet phldrT="[Text]"/>
      <dgm:spPr/>
      <dgm:t>
        <a:bodyPr/>
        <a:lstStyle/>
        <a:p>
          <a:r>
            <a:rPr lang="en-US" dirty="0" smtClean="0"/>
            <a:t>Office</a:t>
          </a:r>
          <a:endParaRPr lang="en-US" dirty="0"/>
        </a:p>
      </dgm:t>
    </dgm:pt>
    <dgm:pt modelId="{9879ED40-6BF3-42C6-8FA2-1E30D83548EB}" type="parTrans" cxnId="{5FD31259-1413-489B-BDBF-737072099C31}">
      <dgm:prSet/>
      <dgm:spPr/>
      <dgm:t>
        <a:bodyPr/>
        <a:lstStyle/>
        <a:p>
          <a:endParaRPr lang="en-US"/>
        </a:p>
      </dgm:t>
    </dgm:pt>
    <dgm:pt modelId="{56FD4E64-6E91-4A46-ADB3-F45E067D1A37}" type="sibTrans" cxnId="{5FD31259-1413-489B-BDBF-737072099C31}">
      <dgm:prSet/>
      <dgm:spPr/>
      <dgm:t>
        <a:bodyPr/>
        <a:lstStyle/>
        <a:p>
          <a:endParaRPr lang="en-US"/>
        </a:p>
      </dgm:t>
    </dgm:pt>
    <dgm:pt modelId="{930EDF9A-450A-441E-AE17-31E5C506E538}">
      <dgm:prSet phldrT="[Text]"/>
      <dgm:spPr/>
      <dgm:t>
        <a:bodyPr/>
        <a:lstStyle/>
        <a:p>
          <a:r>
            <a:rPr lang="en-US" dirty="0" smtClean="0"/>
            <a:t>Detailed</a:t>
          </a:r>
          <a:endParaRPr lang="en-US" dirty="0"/>
        </a:p>
      </dgm:t>
    </dgm:pt>
    <dgm:pt modelId="{F7D495A1-2BB9-4D3C-8166-802911FE3A27}" type="parTrans" cxnId="{58BCD985-40EB-40FA-8A8D-1AD4BE696542}">
      <dgm:prSet/>
      <dgm:spPr/>
      <dgm:t>
        <a:bodyPr/>
        <a:lstStyle/>
        <a:p>
          <a:endParaRPr lang="en-US"/>
        </a:p>
      </dgm:t>
    </dgm:pt>
    <dgm:pt modelId="{97DE7962-6847-4802-A4A5-7619571A90D3}" type="sibTrans" cxnId="{58BCD985-40EB-40FA-8A8D-1AD4BE696542}">
      <dgm:prSet/>
      <dgm:spPr/>
      <dgm:t>
        <a:bodyPr/>
        <a:lstStyle/>
        <a:p>
          <a:endParaRPr lang="en-US"/>
        </a:p>
      </dgm:t>
    </dgm:pt>
    <dgm:pt modelId="{EE670321-2AB6-4786-9DEA-CB8A03F83F81}">
      <dgm:prSet phldrT="[Text]"/>
      <dgm:spPr/>
      <dgm:t>
        <a:bodyPr/>
        <a:lstStyle/>
        <a:p>
          <a:r>
            <a:rPr lang="en-US" dirty="0" smtClean="0"/>
            <a:t>Lodging</a:t>
          </a:r>
          <a:endParaRPr lang="en-US" dirty="0"/>
        </a:p>
      </dgm:t>
    </dgm:pt>
    <dgm:pt modelId="{BD753BC2-7E14-4449-90D4-5BFC8E662AD2}" type="parTrans" cxnId="{8F2EDAED-2717-48C0-8F87-6DDB4453FE31}">
      <dgm:prSet/>
      <dgm:spPr/>
      <dgm:t>
        <a:bodyPr/>
        <a:lstStyle/>
        <a:p>
          <a:endParaRPr lang="en-US"/>
        </a:p>
      </dgm:t>
    </dgm:pt>
    <dgm:pt modelId="{CF264430-3F3B-460A-99F8-2DA9DC64BE2C}" type="sibTrans" cxnId="{8F2EDAED-2717-48C0-8F87-6DDB4453FE31}">
      <dgm:prSet/>
      <dgm:spPr/>
      <dgm:t>
        <a:bodyPr/>
        <a:lstStyle/>
        <a:p>
          <a:endParaRPr lang="en-US"/>
        </a:p>
      </dgm:t>
    </dgm:pt>
    <dgm:pt modelId="{A38CA9EE-8BAB-4F7E-A5CB-342AF8140139}">
      <dgm:prSet phldrT="[Text]"/>
      <dgm:spPr/>
      <dgm:t>
        <a:bodyPr/>
        <a:lstStyle/>
        <a:p>
          <a:r>
            <a:rPr lang="en-US" dirty="0" smtClean="0"/>
            <a:t>Bar</a:t>
          </a:r>
          <a:endParaRPr lang="en-US" dirty="0"/>
        </a:p>
      </dgm:t>
    </dgm:pt>
    <dgm:pt modelId="{416A9346-46C0-4DA2-BD52-C1653D21DB9A}" type="parTrans" cxnId="{9057D855-270C-480C-9C24-3C50B49C357C}">
      <dgm:prSet/>
      <dgm:spPr/>
      <dgm:t>
        <a:bodyPr/>
        <a:lstStyle/>
        <a:p>
          <a:endParaRPr lang="en-US"/>
        </a:p>
      </dgm:t>
    </dgm:pt>
    <dgm:pt modelId="{90FCBA32-35B5-44F3-97D2-A783A7683670}" type="sibTrans" cxnId="{9057D855-270C-480C-9C24-3C50B49C357C}">
      <dgm:prSet/>
      <dgm:spPr/>
      <dgm:t>
        <a:bodyPr/>
        <a:lstStyle/>
        <a:p>
          <a:endParaRPr lang="en-US"/>
        </a:p>
      </dgm:t>
    </dgm:pt>
    <dgm:pt modelId="{4DA45532-CD33-4CA2-BB82-DEA700F0B6C3}">
      <dgm:prSet phldrT="[Text]"/>
      <dgm:spPr/>
      <dgm:t>
        <a:bodyPr/>
        <a:lstStyle/>
        <a:p>
          <a:r>
            <a:rPr lang="en-US" dirty="0" smtClean="0"/>
            <a:t>Office / Light Industrial / R&amp;D</a:t>
          </a:r>
          <a:endParaRPr lang="en-US" dirty="0"/>
        </a:p>
      </dgm:t>
    </dgm:pt>
    <dgm:pt modelId="{074B025B-9625-4C7F-A8DA-916AAE9CA60C}" type="parTrans" cxnId="{9A92245C-7485-4B6F-BF3B-52AEE6FF71CF}">
      <dgm:prSet/>
      <dgm:spPr/>
      <dgm:t>
        <a:bodyPr/>
        <a:lstStyle/>
        <a:p>
          <a:endParaRPr lang="en-US"/>
        </a:p>
      </dgm:t>
    </dgm:pt>
    <dgm:pt modelId="{A97E35CF-C3D7-4469-875D-B73178EF5B79}" type="sibTrans" cxnId="{9A92245C-7485-4B6F-BF3B-52AEE6FF71CF}">
      <dgm:prSet/>
      <dgm:spPr/>
      <dgm:t>
        <a:bodyPr/>
        <a:lstStyle/>
        <a:p>
          <a:endParaRPr lang="en-US"/>
        </a:p>
      </dgm:t>
    </dgm:pt>
    <dgm:pt modelId="{9CBAC3BB-3763-4FBF-87D1-C48035F7767F}">
      <dgm:prSet phldrT="[Text]"/>
      <dgm:spPr/>
      <dgm:t>
        <a:bodyPr/>
        <a:lstStyle/>
        <a:p>
          <a:r>
            <a:rPr lang="en-US" dirty="0" smtClean="0"/>
            <a:t>Retail</a:t>
          </a:r>
          <a:endParaRPr lang="en-US" dirty="0"/>
        </a:p>
      </dgm:t>
    </dgm:pt>
    <dgm:pt modelId="{FC1591A9-0440-4458-9081-AC1011CF7DA4}" type="parTrans" cxnId="{BE72BFF7-4B13-475C-BF77-61E0DFFF4676}">
      <dgm:prSet/>
      <dgm:spPr/>
      <dgm:t>
        <a:bodyPr/>
        <a:lstStyle/>
        <a:p>
          <a:endParaRPr lang="en-US"/>
        </a:p>
      </dgm:t>
    </dgm:pt>
    <dgm:pt modelId="{DF9B9A9B-DFF9-4540-AA7A-10E588D8C740}" type="sibTrans" cxnId="{BE72BFF7-4B13-475C-BF77-61E0DFFF4676}">
      <dgm:prSet/>
      <dgm:spPr/>
      <dgm:t>
        <a:bodyPr/>
        <a:lstStyle/>
        <a:p>
          <a:endParaRPr lang="en-US"/>
        </a:p>
      </dgm:t>
    </dgm:pt>
    <dgm:pt modelId="{A7F3193D-64FA-45A5-AEE2-EAB814B4633F}">
      <dgm:prSet phldrT="[Text]"/>
      <dgm:spPr/>
      <dgm:t>
        <a:bodyPr/>
        <a:lstStyle/>
        <a:p>
          <a:r>
            <a:rPr lang="en-US" dirty="0" smtClean="0"/>
            <a:t>Medical</a:t>
          </a:r>
          <a:endParaRPr lang="en-US" dirty="0"/>
        </a:p>
      </dgm:t>
    </dgm:pt>
    <dgm:pt modelId="{EA873F4E-DA5A-4A4C-998D-43B5C50D7373}" type="parTrans" cxnId="{342971CF-6C98-41A6-B1DF-4EA612DDA897}">
      <dgm:prSet/>
      <dgm:spPr/>
      <dgm:t>
        <a:bodyPr/>
        <a:lstStyle/>
        <a:p>
          <a:endParaRPr lang="en-US"/>
        </a:p>
      </dgm:t>
    </dgm:pt>
    <dgm:pt modelId="{E9D248C9-8C9C-4694-AEEA-9D77CE256DC1}" type="sibTrans" cxnId="{342971CF-6C98-41A6-B1DF-4EA612DDA897}">
      <dgm:prSet/>
      <dgm:spPr/>
      <dgm:t>
        <a:bodyPr/>
        <a:lstStyle/>
        <a:p>
          <a:endParaRPr lang="en-US"/>
        </a:p>
      </dgm:t>
    </dgm:pt>
    <dgm:pt modelId="{7D24ECD3-5239-46DF-B169-DE5FC3E9A3AB}">
      <dgm:prSet phldrT="[Text]"/>
      <dgm:spPr/>
      <dgm:t>
        <a:bodyPr/>
        <a:lstStyle/>
        <a:p>
          <a:r>
            <a:rPr lang="en-US" dirty="0" smtClean="0"/>
            <a:t>Industrial / R&amp;D / Storage</a:t>
          </a:r>
          <a:endParaRPr lang="en-US" dirty="0"/>
        </a:p>
      </dgm:t>
    </dgm:pt>
    <dgm:pt modelId="{CEEB01A8-4E7A-42BD-9ED4-215EE380C35E}" type="parTrans" cxnId="{58BA13D6-C73C-47A7-8710-A2D47B0CE82A}">
      <dgm:prSet/>
      <dgm:spPr/>
      <dgm:t>
        <a:bodyPr/>
        <a:lstStyle/>
        <a:p>
          <a:endParaRPr lang="en-US"/>
        </a:p>
      </dgm:t>
    </dgm:pt>
    <dgm:pt modelId="{4A6884ED-2720-4D0B-9F4B-C06BF7385DB0}" type="sibTrans" cxnId="{58BA13D6-C73C-47A7-8710-A2D47B0CE82A}">
      <dgm:prSet/>
      <dgm:spPr/>
      <dgm:t>
        <a:bodyPr/>
        <a:lstStyle/>
        <a:p>
          <a:endParaRPr lang="en-US"/>
        </a:p>
      </dgm:t>
    </dgm:pt>
    <dgm:pt modelId="{F62A8A2E-9971-4D06-95E6-3726B9D62058}">
      <dgm:prSet phldrT="[Text]"/>
      <dgm:spPr/>
      <dgm:t>
        <a:bodyPr/>
        <a:lstStyle/>
        <a:p>
          <a:r>
            <a:rPr lang="en-US" dirty="0" smtClean="0"/>
            <a:t>Education</a:t>
          </a:r>
          <a:endParaRPr lang="en-US" dirty="0"/>
        </a:p>
      </dgm:t>
    </dgm:pt>
    <dgm:pt modelId="{FADD9A57-F25B-47EE-8D4E-044A58439E8E}" type="parTrans" cxnId="{59CA0EEE-91AD-4182-B4EE-6EB679AD3C55}">
      <dgm:prSet/>
      <dgm:spPr/>
      <dgm:t>
        <a:bodyPr/>
        <a:lstStyle/>
        <a:p>
          <a:endParaRPr lang="en-US"/>
        </a:p>
      </dgm:t>
    </dgm:pt>
    <dgm:pt modelId="{B414E838-9A6D-4281-BF53-B533E35D3A83}" type="sibTrans" cxnId="{59CA0EEE-91AD-4182-B4EE-6EB679AD3C55}">
      <dgm:prSet/>
      <dgm:spPr/>
      <dgm:t>
        <a:bodyPr/>
        <a:lstStyle/>
        <a:p>
          <a:endParaRPr lang="en-US"/>
        </a:p>
      </dgm:t>
    </dgm:pt>
    <dgm:pt modelId="{566DEE34-BF4A-44A1-AC27-1267B18A0519}">
      <dgm:prSet phldrT="[Text]"/>
      <dgm:spPr/>
      <dgm:t>
        <a:bodyPr/>
        <a:lstStyle/>
        <a:p>
          <a:r>
            <a:rPr lang="en-US" dirty="0" smtClean="0"/>
            <a:t>Government</a:t>
          </a:r>
          <a:endParaRPr lang="en-US" dirty="0"/>
        </a:p>
      </dgm:t>
    </dgm:pt>
    <dgm:pt modelId="{2A2D740E-6776-4EA7-89C7-FAC4D8D63A41}" type="parTrans" cxnId="{771C541A-37EC-4908-B0D3-0E77B7A96D0D}">
      <dgm:prSet/>
      <dgm:spPr/>
      <dgm:t>
        <a:bodyPr/>
        <a:lstStyle/>
        <a:p>
          <a:endParaRPr lang="en-US"/>
        </a:p>
      </dgm:t>
    </dgm:pt>
    <dgm:pt modelId="{067741B7-313F-418F-B67F-187FDD3962BA}" type="sibTrans" cxnId="{771C541A-37EC-4908-B0D3-0E77B7A96D0D}">
      <dgm:prSet/>
      <dgm:spPr/>
      <dgm:t>
        <a:bodyPr/>
        <a:lstStyle/>
        <a:p>
          <a:endParaRPr lang="en-US"/>
        </a:p>
      </dgm:t>
    </dgm:pt>
    <dgm:pt modelId="{18F9CA82-32E1-4C23-9A05-3FC4833084C4}">
      <dgm:prSet phldrT="[Text]"/>
      <dgm:spPr/>
      <dgm:t>
        <a:bodyPr/>
        <a:lstStyle/>
        <a:p>
          <a:r>
            <a:rPr lang="en-US" dirty="0" smtClean="0"/>
            <a:t>Full Service Restaurant</a:t>
          </a:r>
          <a:endParaRPr lang="en-US" dirty="0"/>
        </a:p>
      </dgm:t>
    </dgm:pt>
    <dgm:pt modelId="{5A30EF5F-BED3-4717-BB77-9D37E609FEFF}" type="parTrans" cxnId="{893967CF-2519-4844-B01B-4655AD7CA684}">
      <dgm:prSet/>
      <dgm:spPr/>
      <dgm:t>
        <a:bodyPr/>
        <a:lstStyle/>
        <a:p>
          <a:endParaRPr lang="en-US"/>
        </a:p>
      </dgm:t>
    </dgm:pt>
    <dgm:pt modelId="{E8DE7ACC-5BB6-48AB-AF87-7C6599A8FF62}" type="sibTrans" cxnId="{893967CF-2519-4844-B01B-4655AD7CA684}">
      <dgm:prSet/>
      <dgm:spPr/>
      <dgm:t>
        <a:bodyPr/>
        <a:lstStyle/>
        <a:p>
          <a:endParaRPr lang="en-US"/>
        </a:p>
      </dgm:t>
    </dgm:pt>
    <dgm:pt modelId="{FC334FC8-4473-40B6-A012-0E7E3619F398}">
      <dgm:prSet phldrT="[Text]"/>
      <dgm:spPr/>
      <dgm:t>
        <a:bodyPr/>
        <a:lstStyle/>
        <a:p>
          <a:r>
            <a:rPr lang="en-US" dirty="0" smtClean="0"/>
            <a:t>Fast Food / Quick Casual</a:t>
          </a:r>
          <a:endParaRPr lang="en-US" dirty="0"/>
        </a:p>
      </dgm:t>
    </dgm:pt>
    <dgm:pt modelId="{E0DEA07C-4245-4866-A100-6118978F8251}" type="parTrans" cxnId="{90AB348F-AD33-4AC0-89A3-4135E6EE87D7}">
      <dgm:prSet/>
      <dgm:spPr/>
      <dgm:t>
        <a:bodyPr/>
        <a:lstStyle/>
        <a:p>
          <a:endParaRPr lang="en-US"/>
        </a:p>
      </dgm:t>
    </dgm:pt>
    <dgm:pt modelId="{A14AFD1A-D4C0-4D35-B344-B31AEF28C02D}" type="sibTrans" cxnId="{90AB348F-AD33-4AC0-89A3-4135E6EE87D7}">
      <dgm:prSet/>
      <dgm:spPr/>
      <dgm:t>
        <a:bodyPr/>
        <a:lstStyle/>
        <a:p>
          <a:endParaRPr lang="en-US"/>
        </a:p>
      </dgm:t>
    </dgm:pt>
    <dgm:pt modelId="{6A035F74-BE81-4437-B8DE-50FB0BE98EB4}">
      <dgm:prSet phldrT="[Text]"/>
      <dgm:spPr/>
      <dgm:t>
        <a:bodyPr/>
        <a:lstStyle/>
        <a:p>
          <a:r>
            <a:rPr lang="en-US" dirty="0" smtClean="0"/>
            <a:t>Grocery / Liquor / Convenience</a:t>
          </a:r>
          <a:endParaRPr lang="en-US" dirty="0"/>
        </a:p>
      </dgm:t>
    </dgm:pt>
    <dgm:pt modelId="{A0E10314-1152-4CB2-8D5F-7EF5110916AB}" type="parTrans" cxnId="{E1DE2945-4D54-41D2-9B94-E7231BE18C11}">
      <dgm:prSet/>
      <dgm:spPr/>
      <dgm:t>
        <a:bodyPr/>
        <a:lstStyle/>
        <a:p>
          <a:endParaRPr lang="en-US"/>
        </a:p>
      </dgm:t>
    </dgm:pt>
    <dgm:pt modelId="{78131C95-5747-4B69-B66F-F7AA18C7F521}" type="sibTrans" cxnId="{E1DE2945-4D54-41D2-9B94-E7231BE18C11}">
      <dgm:prSet/>
      <dgm:spPr/>
      <dgm:t>
        <a:bodyPr/>
        <a:lstStyle/>
        <a:p>
          <a:endParaRPr lang="en-US"/>
        </a:p>
      </dgm:t>
    </dgm:pt>
    <dgm:pt modelId="{7342216D-99B0-47CB-851C-C057BD539ED7}">
      <dgm:prSet phldrT="[Text]"/>
      <dgm:spPr/>
      <dgm:t>
        <a:bodyPr/>
        <a:lstStyle/>
        <a:p>
          <a:r>
            <a:rPr lang="en-US" dirty="0" smtClean="0"/>
            <a:t>Clothing</a:t>
          </a:r>
          <a:endParaRPr lang="en-US" dirty="0"/>
        </a:p>
      </dgm:t>
    </dgm:pt>
    <dgm:pt modelId="{60A57FAC-1121-48E8-9A1F-7B9A3170FBC7}" type="parTrans" cxnId="{AA1D82EC-BC96-4E5B-B580-E63A4597F6A4}">
      <dgm:prSet/>
      <dgm:spPr/>
      <dgm:t>
        <a:bodyPr/>
        <a:lstStyle/>
        <a:p>
          <a:endParaRPr lang="en-US"/>
        </a:p>
      </dgm:t>
    </dgm:pt>
    <dgm:pt modelId="{EB5896F1-2866-4E21-AEDB-6415875901D0}" type="sibTrans" cxnId="{AA1D82EC-BC96-4E5B-B580-E63A4597F6A4}">
      <dgm:prSet/>
      <dgm:spPr/>
      <dgm:t>
        <a:bodyPr/>
        <a:lstStyle/>
        <a:p>
          <a:endParaRPr lang="en-US"/>
        </a:p>
      </dgm:t>
    </dgm:pt>
    <dgm:pt modelId="{8B07B4B9-97F9-4255-8739-03D65FF5C11B}">
      <dgm:prSet phldrT="[Text]"/>
      <dgm:spPr/>
      <dgm:t>
        <a:bodyPr/>
        <a:lstStyle/>
        <a:p>
          <a:r>
            <a:rPr lang="en-US" dirty="0" smtClean="0"/>
            <a:t>General Retail</a:t>
          </a:r>
          <a:endParaRPr lang="en-US" dirty="0"/>
        </a:p>
      </dgm:t>
    </dgm:pt>
    <dgm:pt modelId="{6D4B7F2C-A0A5-4558-A1C9-A988895CBB26}" type="parTrans" cxnId="{5726C9D4-ED0A-4894-9051-9DA2E62E0FF3}">
      <dgm:prSet/>
      <dgm:spPr/>
      <dgm:t>
        <a:bodyPr/>
        <a:lstStyle/>
        <a:p>
          <a:endParaRPr lang="en-US"/>
        </a:p>
      </dgm:t>
    </dgm:pt>
    <dgm:pt modelId="{3883D292-0DBD-4D56-8B50-E8D5B8DCD291}" type="sibTrans" cxnId="{5726C9D4-ED0A-4894-9051-9DA2E62E0FF3}">
      <dgm:prSet/>
      <dgm:spPr/>
      <dgm:t>
        <a:bodyPr/>
        <a:lstStyle/>
        <a:p>
          <a:endParaRPr lang="en-US"/>
        </a:p>
      </dgm:t>
    </dgm:pt>
    <dgm:pt modelId="{7782185A-DFC0-47B2-8A60-366C3AE12CC9}">
      <dgm:prSet phldrT="[Text]"/>
      <dgm:spPr/>
      <dgm:t>
        <a:bodyPr/>
        <a:lstStyle/>
        <a:p>
          <a:r>
            <a:rPr lang="en-US" dirty="0" smtClean="0"/>
            <a:t>Education</a:t>
          </a:r>
          <a:endParaRPr lang="en-US" dirty="0"/>
        </a:p>
      </dgm:t>
    </dgm:pt>
    <dgm:pt modelId="{F10142FF-3AE4-422C-8799-D86ECA931E8E}" type="parTrans" cxnId="{780E26E1-F2FD-438F-99C8-18AD51F093A2}">
      <dgm:prSet/>
      <dgm:spPr/>
      <dgm:t>
        <a:bodyPr/>
        <a:lstStyle/>
        <a:p>
          <a:endParaRPr lang="en-US"/>
        </a:p>
      </dgm:t>
    </dgm:pt>
    <dgm:pt modelId="{CEF98D7A-645E-48F3-A304-FE041FF0FDB4}" type="sibTrans" cxnId="{780E26E1-F2FD-438F-99C8-18AD51F093A2}">
      <dgm:prSet/>
      <dgm:spPr/>
      <dgm:t>
        <a:bodyPr/>
        <a:lstStyle/>
        <a:p>
          <a:endParaRPr lang="en-US"/>
        </a:p>
      </dgm:t>
    </dgm:pt>
    <dgm:pt modelId="{8F068DFA-84C1-4F08-AA82-EEF208108120}">
      <dgm:prSet phldrT="[Text]"/>
      <dgm:spPr/>
      <dgm:t>
        <a:bodyPr/>
        <a:lstStyle/>
        <a:p>
          <a:r>
            <a:rPr lang="en-US" dirty="0" smtClean="0"/>
            <a:t>Finance / Insurance</a:t>
          </a:r>
          <a:endParaRPr lang="en-US" dirty="0"/>
        </a:p>
      </dgm:t>
    </dgm:pt>
    <dgm:pt modelId="{70E76ABE-D4FC-473F-A6BF-74361F4BBCA7}" type="parTrans" cxnId="{9B30F718-83F7-4BDB-996B-9C30E2B5B68A}">
      <dgm:prSet/>
      <dgm:spPr/>
      <dgm:t>
        <a:bodyPr/>
        <a:lstStyle/>
        <a:p>
          <a:endParaRPr lang="en-US"/>
        </a:p>
      </dgm:t>
    </dgm:pt>
    <dgm:pt modelId="{796D8BFC-EFF9-42C9-863C-B1F23A46CFEB}" type="sibTrans" cxnId="{9B30F718-83F7-4BDB-996B-9C30E2B5B68A}">
      <dgm:prSet/>
      <dgm:spPr/>
      <dgm:t>
        <a:bodyPr/>
        <a:lstStyle/>
        <a:p>
          <a:endParaRPr lang="en-US"/>
        </a:p>
      </dgm:t>
    </dgm:pt>
    <dgm:pt modelId="{C45F1471-F6CA-479D-94A7-C4B714948BB1}">
      <dgm:prSet phldrT="[Text]"/>
      <dgm:spPr/>
      <dgm:t>
        <a:bodyPr/>
        <a:lstStyle/>
        <a:p>
          <a:r>
            <a:rPr lang="en-US" dirty="0" smtClean="0"/>
            <a:t>Health Care</a:t>
          </a:r>
          <a:endParaRPr lang="en-US" dirty="0"/>
        </a:p>
      </dgm:t>
    </dgm:pt>
    <dgm:pt modelId="{71462842-BB18-495C-BA46-733018CF5754}" type="parTrans" cxnId="{E7DF8B08-D1F2-41D5-BD4C-21A0EB71FF85}">
      <dgm:prSet/>
      <dgm:spPr/>
      <dgm:t>
        <a:bodyPr/>
        <a:lstStyle/>
        <a:p>
          <a:endParaRPr lang="en-US"/>
        </a:p>
      </dgm:t>
    </dgm:pt>
    <dgm:pt modelId="{FE775E94-904C-407A-B2AE-BD3966490F72}" type="sibTrans" cxnId="{E7DF8B08-D1F2-41D5-BD4C-21A0EB71FF85}">
      <dgm:prSet/>
      <dgm:spPr/>
      <dgm:t>
        <a:bodyPr/>
        <a:lstStyle/>
        <a:p>
          <a:endParaRPr lang="en-US"/>
        </a:p>
      </dgm:t>
    </dgm:pt>
    <dgm:pt modelId="{6F5D70CF-30D5-4C24-AE95-C487919EF115}">
      <dgm:prSet phldrT="[Text]"/>
      <dgm:spPr/>
      <dgm:t>
        <a:bodyPr/>
        <a:lstStyle/>
        <a:p>
          <a:r>
            <a:rPr lang="en-US" dirty="0" smtClean="0"/>
            <a:t>Real Estate</a:t>
          </a:r>
          <a:endParaRPr lang="en-US" dirty="0"/>
        </a:p>
      </dgm:t>
    </dgm:pt>
    <dgm:pt modelId="{B8991CBD-53B5-4A57-80B2-C4B9E4152DEE}" type="parTrans" cxnId="{A0E5B018-7F0D-4673-AA2F-4D4D13283EEF}">
      <dgm:prSet/>
      <dgm:spPr/>
      <dgm:t>
        <a:bodyPr/>
        <a:lstStyle/>
        <a:p>
          <a:endParaRPr lang="en-US"/>
        </a:p>
      </dgm:t>
    </dgm:pt>
    <dgm:pt modelId="{7268CE7A-9AEE-4C28-B474-467486208D75}" type="sibTrans" cxnId="{A0E5B018-7F0D-4673-AA2F-4D4D13283EEF}">
      <dgm:prSet/>
      <dgm:spPr/>
      <dgm:t>
        <a:bodyPr/>
        <a:lstStyle/>
        <a:p>
          <a:endParaRPr lang="en-US"/>
        </a:p>
      </dgm:t>
    </dgm:pt>
    <dgm:pt modelId="{B9631E0F-EA99-4334-996A-EC47FB74DDFB}">
      <dgm:prSet phldrT="[Text]"/>
      <dgm:spPr/>
      <dgm:t>
        <a:bodyPr/>
        <a:lstStyle/>
        <a:p>
          <a:r>
            <a:rPr lang="en-US" dirty="0" smtClean="0"/>
            <a:t>Other Professional Services</a:t>
          </a:r>
          <a:endParaRPr lang="en-US" dirty="0"/>
        </a:p>
      </dgm:t>
    </dgm:pt>
    <dgm:pt modelId="{9F1AB89D-5AA0-4C86-90D8-5C554EB2CE5E}" type="parTrans" cxnId="{F749E4EA-2816-41AD-847F-9E0F5743A645}">
      <dgm:prSet/>
      <dgm:spPr/>
      <dgm:t>
        <a:bodyPr/>
        <a:lstStyle/>
        <a:p>
          <a:endParaRPr lang="en-US"/>
        </a:p>
      </dgm:t>
    </dgm:pt>
    <dgm:pt modelId="{9ABFE616-BAD4-4397-90B8-F6ED71910755}" type="sibTrans" cxnId="{F749E4EA-2816-41AD-847F-9E0F5743A645}">
      <dgm:prSet/>
      <dgm:spPr/>
      <dgm:t>
        <a:bodyPr/>
        <a:lstStyle/>
        <a:p>
          <a:endParaRPr lang="en-US"/>
        </a:p>
      </dgm:t>
    </dgm:pt>
    <dgm:pt modelId="{2FF35C3C-F8E8-447B-B846-7DB3F6C584B7}">
      <dgm:prSet phldrT="[Text]"/>
      <dgm:spPr/>
      <dgm:t>
        <a:bodyPr/>
        <a:lstStyle/>
        <a:p>
          <a:r>
            <a:rPr lang="en-US" dirty="0" smtClean="0"/>
            <a:t>Non-Profit / Cultural</a:t>
          </a:r>
          <a:endParaRPr lang="en-US" dirty="0"/>
        </a:p>
      </dgm:t>
    </dgm:pt>
    <dgm:pt modelId="{4F0A4140-DE3D-4929-A468-D2E483AECCC5}" type="parTrans" cxnId="{0583037A-0449-4A6B-89B4-735F2990B770}">
      <dgm:prSet/>
      <dgm:spPr/>
      <dgm:t>
        <a:bodyPr/>
        <a:lstStyle/>
        <a:p>
          <a:endParaRPr lang="en-US"/>
        </a:p>
      </dgm:t>
    </dgm:pt>
    <dgm:pt modelId="{0549E34C-7705-4E99-B680-D8DB4FF4D1A7}" type="sibTrans" cxnId="{0583037A-0449-4A6B-89B4-735F2990B770}">
      <dgm:prSet/>
      <dgm:spPr/>
      <dgm:t>
        <a:bodyPr/>
        <a:lstStyle/>
        <a:p>
          <a:endParaRPr lang="en-US"/>
        </a:p>
      </dgm:t>
    </dgm:pt>
    <dgm:pt modelId="{285E9C6D-CEAD-45F2-BDFD-5B265ED64129}">
      <dgm:prSet phldrT="[Text]"/>
      <dgm:spPr/>
      <dgm:t>
        <a:bodyPr/>
        <a:lstStyle/>
        <a:p>
          <a:r>
            <a:rPr lang="en-US" dirty="0" smtClean="0"/>
            <a:t>Construction</a:t>
          </a:r>
          <a:endParaRPr lang="en-US" dirty="0"/>
        </a:p>
      </dgm:t>
    </dgm:pt>
    <dgm:pt modelId="{5C268C3F-7255-481E-A5F3-0C83B0AD6BE1}" type="parTrans" cxnId="{1452902F-01C2-46EC-AF27-5C3E46EDE879}">
      <dgm:prSet/>
      <dgm:spPr/>
      <dgm:t>
        <a:bodyPr/>
        <a:lstStyle/>
        <a:p>
          <a:endParaRPr lang="en-US"/>
        </a:p>
      </dgm:t>
    </dgm:pt>
    <dgm:pt modelId="{4B7CBE59-C4DB-4C73-9A23-F659E52210A0}" type="sibTrans" cxnId="{1452902F-01C2-46EC-AF27-5C3E46EDE879}">
      <dgm:prSet/>
      <dgm:spPr/>
      <dgm:t>
        <a:bodyPr/>
        <a:lstStyle/>
        <a:p>
          <a:endParaRPr lang="en-US"/>
        </a:p>
      </dgm:t>
    </dgm:pt>
    <dgm:pt modelId="{9C7D406B-FF79-4349-8473-6D56C330216B}">
      <dgm:prSet phldrT="[Text]"/>
      <dgm:spPr/>
      <dgm:t>
        <a:bodyPr/>
        <a:lstStyle/>
        <a:p>
          <a:r>
            <a:rPr lang="en-US" dirty="0" smtClean="0"/>
            <a:t>Distribution</a:t>
          </a:r>
          <a:endParaRPr lang="en-US" dirty="0"/>
        </a:p>
      </dgm:t>
    </dgm:pt>
    <dgm:pt modelId="{5CDE094F-FEAB-4FCC-8F64-2F96808C43C2}" type="parTrans" cxnId="{4D4AD782-4845-4E07-8872-98CD96F5F934}">
      <dgm:prSet/>
      <dgm:spPr/>
      <dgm:t>
        <a:bodyPr/>
        <a:lstStyle/>
        <a:p>
          <a:endParaRPr lang="en-US"/>
        </a:p>
      </dgm:t>
    </dgm:pt>
    <dgm:pt modelId="{5BC484D6-0D77-447C-BFD2-3E674E6F26BE}" type="sibTrans" cxnId="{4D4AD782-4845-4E07-8872-98CD96F5F934}">
      <dgm:prSet/>
      <dgm:spPr/>
      <dgm:t>
        <a:bodyPr/>
        <a:lstStyle/>
        <a:p>
          <a:endParaRPr lang="en-US"/>
        </a:p>
      </dgm:t>
    </dgm:pt>
    <dgm:pt modelId="{2A43457A-686D-4B90-A4AF-1F0F29657A37}">
      <dgm:prSet phldrT="[Text]"/>
      <dgm:spPr/>
      <dgm:t>
        <a:bodyPr/>
        <a:lstStyle/>
        <a:p>
          <a:r>
            <a:rPr lang="en-US" dirty="0" smtClean="0"/>
            <a:t>Warehousing</a:t>
          </a:r>
          <a:endParaRPr lang="en-US" dirty="0"/>
        </a:p>
      </dgm:t>
    </dgm:pt>
    <dgm:pt modelId="{53C496CC-D1A8-4AFE-BE94-C5F564AF6942}" type="parTrans" cxnId="{E64EF273-E734-45D2-8BC0-5DD4F5237737}">
      <dgm:prSet/>
      <dgm:spPr/>
      <dgm:t>
        <a:bodyPr/>
        <a:lstStyle/>
        <a:p>
          <a:endParaRPr lang="en-US"/>
        </a:p>
      </dgm:t>
    </dgm:pt>
    <dgm:pt modelId="{8389C56B-28D7-466C-9B54-B8658D7911AE}" type="sibTrans" cxnId="{E64EF273-E734-45D2-8BC0-5DD4F5237737}">
      <dgm:prSet/>
      <dgm:spPr/>
      <dgm:t>
        <a:bodyPr/>
        <a:lstStyle/>
        <a:p>
          <a:endParaRPr lang="en-US"/>
        </a:p>
      </dgm:t>
    </dgm:pt>
    <dgm:pt modelId="{E71B0FF8-3128-4909-BEB6-6C21453193E7}">
      <dgm:prSet phldrT="[Text]"/>
      <dgm:spPr/>
      <dgm:t>
        <a:bodyPr/>
        <a:lstStyle/>
        <a:p>
          <a:r>
            <a:rPr lang="en-US" dirty="0" smtClean="0"/>
            <a:t>Manufacturing</a:t>
          </a:r>
          <a:endParaRPr lang="en-US" dirty="0"/>
        </a:p>
      </dgm:t>
    </dgm:pt>
    <dgm:pt modelId="{0628EB10-3C3C-4F45-9135-C92AA4FD5F27}" type="parTrans" cxnId="{8C62E463-B529-4397-8A0C-0539695615D2}">
      <dgm:prSet/>
      <dgm:spPr/>
      <dgm:t>
        <a:bodyPr/>
        <a:lstStyle/>
        <a:p>
          <a:endParaRPr lang="en-US"/>
        </a:p>
      </dgm:t>
    </dgm:pt>
    <dgm:pt modelId="{3360031F-624E-454F-8A89-B7772A624574}" type="sibTrans" cxnId="{8C62E463-B529-4397-8A0C-0539695615D2}">
      <dgm:prSet/>
      <dgm:spPr/>
      <dgm:t>
        <a:bodyPr/>
        <a:lstStyle/>
        <a:p>
          <a:endParaRPr lang="en-US"/>
        </a:p>
      </dgm:t>
    </dgm:pt>
    <dgm:pt modelId="{45D0B692-574D-4CD3-BAAC-E61EDBED17FB}">
      <dgm:prSet phldrT="[Text]"/>
      <dgm:spPr/>
      <dgm:t>
        <a:bodyPr/>
        <a:lstStyle/>
        <a:p>
          <a:r>
            <a:rPr lang="en-US" dirty="0" smtClean="0"/>
            <a:t>Auto Repair / Maintenance</a:t>
          </a:r>
          <a:endParaRPr lang="en-US" dirty="0"/>
        </a:p>
      </dgm:t>
    </dgm:pt>
    <dgm:pt modelId="{35E6BBD8-3372-4947-8336-95361BFBDCAC}" type="parTrans" cxnId="{BA37F2FA-EE26-427B-A429-A893C4A7DD04}">
      <dgm:prSet/>
      <dgm:spPr/>
      <dgm:t>
        <a:bodyPr/>
        <a:lstStyle/>
        <a:p>
          <a:endParaRPr lang="en-US"/>
        </a:p>
      </dgm:t>
    </dgm:pt>
    <dgm:pt modelId="{C041F858-69A6-43A8-AF23-7857939197E3}" type="sibTrans" cxnId="{BA37F2FA-EE26-427B-A429-A893C4A7DD04}">
      <dgm:prSet/>
      <dgm:spPr/>
      <dgm:t>
        <a:bodyPr/>
        <a:lstStyle/>
        <a:p>
          <a:endParaRPr lang="en-US"/>
        </a:p>
      </dgm:t>
    </dgm:pt>
    <dgm:pt modelId="{78D69224-F80A-4A85-866A-7BF84EF1E6DF}">
      <dgm:prSet phldrT="[Text]"/>
      <dgm:spPr/>
      <dgm:t>
        <a:bodyPr/>
        <a:lstStyle/>
        <a:p>
          <a:r>
            <a:rPr lang="en-US" dirty="0" smtClean="0"/>
            <a:t>Government</a:t>
          </a:r>
          <a:endParaRPr lang="en-US" dirty="0"/>
        </a:p>
      </dgm:t>
    </dgm:pt>
    <dgm:pt modelId="{99A24ADA-7390-4AA7-8B4C-A07F950EB3C6}" type="parTrans" cxnId="{4349FBAF-377D-4587-91CF-17A52280BAC8}">
      <dgm:prSet/>
      <dgm:spPr/>
      <dgm:t>
        <a:bodyPr/>
        <a:lstStyle/>
        <a:p>
          <a:endParaRPr lang="en-US"/>
        </a:p>
      </dgm:t>
    </dgm:pt>
    <dgm:pt modelId="{5E2FC315-09BE-4533-97B3-CC95065C0B0D}" type="sibTrans" cxnId="{4349FBAF-377D-4587-91CF-17A52280BAC8}">
      <dgm:prSet/>
      <dgm:spPr/>
      <dgm:t>
        <a:bodyPr/>
        <a:lstStyle/>
        <a:p>
          <a:endParaRPr lang="en-US"/>
        </a:p>
      </dgm:t>
    </dgm:pt>
    <dgm:pt modelId="{919A628B-8B2E-4395-B20D-49F6F1A1778D}" type="pres">
      <dgm:prSet presAssocID="{8FE1D3E5-77A7-4B35-B4FE-4109B32AC2ED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89C98ADA-D245-48DC-A2B4-60DF384BE2E3}" type="pres">
      <dgm:prSet presAssocID="{BCCA7988-3CAD-4C2C-B2A0-BC2FB598F91F}" presName="composite" presStyleCnt="0"/>
      <dgm:spPr/>
    </dgm:pt>
    <dgm:pt modelId="{B42A9AA4-41DB-435C-A9D8-BC65A3A28A0A}" type="pres">
      <dgm:prSet presAssocID="{BCCA7988-3CAD-4C2C-B2A0-BC2FB598F91F}" presName="parTx" presStyleLbl="align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FDA7072-C679-42B2-86CA-7DB851DCC45B}" type="pres">
      <dgm:prSet presAssocID="{BCCA7988-3CAD-4C2C-B2A0-BC2FB598F91F}" presName="desTx" presStyleLbl="align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D88B91B-D932-48AE-AA2C-D2710E3F152F}" type="pres">
      <dgm:prSet presAssocID="{1BD4EC21-4439-4391-8BD3-FF0F6C3A7927}" presName="space" presStyleCnt="0"/>
      <dgm:spPr/>
    </dgm:pt>
    <dgm:pt modelId="{686C1150-A12B-4924-8A25-6B97E25A964D}" type="pres">
      <dgm:prSet presAssocID="{4037DC9B-3F33-4AD5-8691-FDD7E49A0525}" presName="composite" presStyleCnt="0"/>
      <dgm:spPr/>
    </dgm:pt>
    <dgm:pt modelId="{9EC3EF9F-BF32-4F13-AD74-7A609E3A25FD}" type="pres">
      <dgm:prSet presAssocID="{4037DC9B-3F33-4AD5-8691-FDD7E49A0525}" presName="parTx" presStyleLbl="align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A03D45D-0600-4AAC-9322-95BA35563E13}" type="pres">
      <dgm:prSet presAssocID="{4037DC9B-3F33-4AD5-8691-FDD7E49A0525}" presName="desTx" presStyleLbl="align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6B12B28-4855-43FA-AA12-B40C853734E8}" type="pres">
      <dgm:prSet presAssocID="{FE8C8FF1-CDED-4AA6-A2C5-962A47834419}" presName="space" presStyleCnt="0"/>
      <dgm:spPr/>
    </dgm:pt>
    <dgm:pt modelId="{7DA9AC06-CD2B-4B4B-90A4-267B9B927492}" type="pres">
      <dgm:prSet presAssocID="{930EDF9A-450A-441E-AE17-31E5C506E538}" presName="composite" presStyleCnt="0"/>
      <dgm:spPr/>
    </dgm:pt>
    <dgm:pt modelId="{EF617FBF-03D5-4F75-867A-4226092D545E}" type="pres">
      <dgm:prSet presAssocID="{930EDF9A-450A-441E-AE17-31E5C506E538}" presName="parTx" presStyleLbl="alignNode1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56BDDA9-FFD0-4033-B33C-B5CA1073AAA1}" type="pres">
      <dgm:prSet presAssocID="{930EDF9A-450A-441E-AE17-31E5C506E538}" presName="desTx" presStyleLbl="align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E7DF8B08-D1F2-41D5-BD4C-21A0EB71FF85}" srcId="{930EDF9A-450A-441E-AE17-31E5C506E538}" destId="{C45F1471-F6CA-479D-94A7-C4B714948BB1}" srcOrd="9" destOrd="0" parTransId="{71462842-BB18-495C-BA46-733018CF5754}" sibTransId="{FE775E94-904C-407A-B2AE-BD3966490F72}"/>
    <dgm:cxn modelId="{0583037A-0449-4A6B-89B4-735F2990B770}" srcId="{930EDF9A-450A-441E-AE17-31E5C506E538}" destId="{2FF35C3C-F8E8-447B-B846-7DB3F6C584B7}" srcOrd="12" destOrd="0" parTransId="{4F0A4140-DE3D-4929-A468-D2E483AECCC5}" sibTransId="{0549E34C-7705-4E99-B680-D8DB4FF4D1A7}"/>
    <dgm:cxn modelId="{1452902F-01C2-46EC-AF27-5C3E46EDE879}" srcId="{930EDF9A-450A-441E-AE17-31E5C506E538}" destId="{285E9C6D-CEAD-45F2-BDFD-5B265ED64129}" srcOrd="13" destOrd="0" parTransId="{5C268C3F-7255-481E-A5F3-0C83B0AD6BE1}" sibTransId="{4B7CBE59-C4DB-4C73-9A23-F659E52210A0}"/>
    <dgm:cxn modelId="{58BA13D6-C73C-47A7-8710-A2D47B0CE82A}" srcId="{4037DC9B-3F33-4AD5-8691-FDD7E49A0525}" destId="{7D24ECD3-5239-46DF-B169-DE5FC3E9A3AB}" srcOrd="4" destOrd="0" parTransId="{CEEB01A8-4E7A-42BD-9ED4-215EE380C35E}" sibTransId="{4A6884ED-2720-4D0B-9F4B-C06BF7385DB0}"/>
    <dgm:cxn modelId="{E5B5B0C5-927A-4F33-B4B1-C7021BC16546}" type="presOf" srcId="{A7F3193D-64FA-45A5-AEE2-EAB814B4633F}" destId="{7A03D45D-0600-4AAC-9322-95BA35563E13}" srcOrd="0" destOrd="3" presId="urn:microsoft.com/office/officeart/2005/8/layout/hList1"/>
    <dgm:cxn modelId="{90AB348F-AD33-4AC0-89A3-4135E6EE87D7}" srcId="{930EDF9A-450A-441E-AE17-31E5C506E538}" destId="{FC334FC8-4473-40B6-A012-0E7E3619F398}" srcOrd="3" destOrd="0" parTransId="{E0DEA07C-4245-4866-A100-6118978F8251}" sibTransId="{A14AFD1A-D4C0-4D35-B344-B31AEF28C02D}"/>
    <dgm:cxn modelId="{9057D855-270C-480C-9C24-3C50B49C357C}" srcId="{930EDF9A-450A-441E-AE17-31E5C506E538}" destId="{A38CA9EE-8BAB-4F7E-A5CB-342AF8140139}" srcOrd="1" destOrd="0" parTransId="{416A9346-46C0-4DA2-BD52-C1653D21DB9A}" sibTransId="{90FCBA32-35B5-44F3-97D2-A783A7683670}"/>
    <dgm:cxn modelId="{22E0F35C-4B1D-45FD-B049-EC78527E5836}" type="presOf" srcId="{2FF35C3C-F8E8-447B-B846-7DB3F6C584B7}" destId="{B56BDDA9-FFD0-4033-B33C-B5CA1073AAA1}" srcOrd="0" destOrd="12" presId="urn:microsoft.com/office/officeart/2005/8/layout/hList1"/>
    <dgm:cxn modelId="{E1282BF1-571E-444C-BF26-DBD098A3C72F}" type="presOf" srcId="{EE670321-2AB6-4786-9DEA-CB8A03F83F81}" destId="{B56BDDA9-FFD0-4033-B33C-B5CA1073AAA1}" srcOrd="0" destOrd="0" presId="urn:microsoft.com/office/officeart/2005/8/layout/hList1"/>
    <dgm:cxn modelId="{E5FA934F-DD94-4F7C-8515-1BE49BB32692}" type="presOf" srcId="{8F068DFA-84C1-4F08-AA82-EEF208108120}" destId="{B56BDDA9-FFD0-4033-B33C-B5CA1073AAA1}" srcOrd="0" destOrd="8" presId="urn:microsoft.com/office/officeart/2005/8/layout/hList1"/>
    <dgm:cxn modelId="{5726C9D4-ED0A-4894-9051-9DA2E62E0FF3}" srcId="{930EDF9A-450A-441E-AE17-31E5C506E538}" destId="{8B07B4B9-97F9-4255-8739-03D65FF5C11B}" srcOrd="6" destOrd="0" parTransId="{6D4B7F2C-A0A5-4558-A1C9-A988895CBB26}" sibTransId="{3883D292-0DBD-4D56-8B50-E8D5B8DCD291}"/>
    <dgm:cxn modelId="{AC519D2B-E224-4CFA-B20D-6AE08FDA5D9C}" type="presOf" srcId="{45D0B692-574D-4CD3-BAAC-E61EDBED17FB}" destId="{B56BDDA9-FFD0-4033-B33C-B5CA1073AAA1}" srcOrd="0" destOrd="17" presId="urn:microsoft.com/office/officeart/2005/8/layout/hList1"/>
    <dgm:cxn modelId="{BE96CCD9-5A06-43FD-8151-D00B0E74A35E}" type="presOf" srcId="{E71B0FF8-3128-4909-BEB6-6C21453193E7}" destId="{B56BDDA9-FFD0-4033-B33C-B5CA1073AAA1}" srcOrd="0" destOrd="16" presId="urn:microsoft.com/office/officeart/2005/8/layout/hList1"/>
    <dgm:cxn modelId="{7C4F2C9F-E366-4EA0-9589-688700067425}" type="presOf" srcId="{6A035F74-BE81-4437-B8DE-50FB0BE98EB4}" destId="{B56BDDA9-FFD0-4033-B33C-B5CA1073AAA1}" srcOrd="0" destOrd="4" presId="urn:microsoft.com/office/officeart/2005/8/layout/hList1"/>
    <dgm:cxn modelId="{EEA07615-9308-40BB-ABEF-4872F67E0240}" srcId="{8FE1D3E5-77A7-4B35-B4FE-4109B32AC2ED}" destId="{BCCA7988-3CAD-4C2C-B2A0-BC2FB598F91F}" srcOrd="0" destOrd="0" parTransId="{477EFFA0-BFC6-4D0F-B85C-77128C974017}" sibTransId="{1BD4EC21-4439-4391-8BD3-FF0F6C3A7927}"/>
    <dgm:cxn modelId="{38CF8A91-4FCD-45DE-9435-2CB51E128909}" type="presOf" srcId="{930EDF9A-450A-441E-AE17-31E5C506E538}" destId="{EF617FBF-03D5-4F75-867A-4226092D545E}" srcOrd="0" destOrd="0" presId="urn:microsoft.com/office/officeart/2005/8/layout/hList1"/>
    <dgm:cxn modelId="{E1DE2945-4D54-41D2-9B94-E7231BE18C11}" srcId="{930EDF9A-450A-441E-AE17-31E5C506E538}" destId="{6A035F74-BE81-4437-B8DE-50FB0BE98EB4}" srcOrd="4" destOrd="0" parTransId="{A0E10314-1152-4CB2-8D5F-7EF5110916AB}" sibTransId="{78131C95-5747-4B69-B66F-F7AA18C7F521}"/>
    <dgm:cxn modelId="{780E26E1-F2FD-438F-99C8-18AD51F093A2}" srcId="{930EDF9A-450A-441E-AE17-31E5C506E538}" destId="{7782185A-DFC0-47B2-8A60-366C3AE12CC9}" srcOrd="7" destOrd="0" parTransId="{F10142FF-3AE4-422C-8799-D86ECA931E8E}" sibTransId="{CEF98D7A-645E-48F3-A304-FE041FF0FDB4}"/>
    <dgm:cxn modelId="{4349FBAF-377D-4587-91CF-17A52280BAC8}" srcId="{930EDF9A-450A-441E-AE17-31E5C506E538}" destId="{78D69224-F80A-4A85-866A-7BF84EF1E6DF}" srcOrd="18" destOrd="0" parTransId="{99A24ADA-7390-4AA7-8B4C-A07F950EB3C6}" sibTransId="{5E2FC315-09BE-4533-97B3-CC95065C0B0D}"/>
    <dgm:cxn modelId="{14B90E3E-B1D3-4988-BD83-85D112941E10}" srcId="{8FE1D3E5-77A7-4B35-B4FE-4109B32AC2ED}" destId="{4037DC9B-3F33-4AD5-8691-FDD7E49A0525}" srcOrd="1" destOrd="0" parTransId="{7C3D944F-99BC-49EF-8132-2485869B37D3}" sibTransId="{FE8C8FF1-CDED-4AA6-A2C5-962A47834419}"/>
    <dgm:cxn modelId="{4D4AD782-4845-4E07-8872-98CD96F5F934}" srcId="{930EDF9A-450A-441E-AE17-31E5C506E538}" destId="{9C7D406B-FF79-4349-8473-6D56C330216B}" srcOrd="14" destOrd="0" parTransId="{5CDE094F-FEAB-4FCC-8F64-2F96808C43C2}" sibTransId="{5BC484D6-0D77-447C-BFD2-3E674E6F26BE}"/>
    <dgm:cxn modelId="{5DEA09BA-8BF5-41DF-9A00-CF91FC47C6A0}" type="presOf" srcId="{7782185A-DFC0-47B2-8A60-366C3AE12CC9}" destId="{B56BDDA9-FFD0-4033-B33C-B5CA1073AAA1}" srcOrd="0" destOrd="7" presId="urn:microsoft.com/office/officeart/2005/8/layout/hList1"/>
    <dgm:cxn modelId="{360C57DB-7DA9-4CFD-8FF7-2AEBAC2D62DB}" type="presOf" srcId="{9F1EC74F-7987-45E7-8BF7-25966EF671E5}" destId="{7A03D45D-0600-4AAC-9322-95BA35563E13}" srcOrd="0" destOrd="0" presId="urn:microsoft.com/office/officeart/2005/8/layout/hList1"/>
    <dgm:cxn modelId="{AA1D82EC-BC96-4E5B-B580-E63A4597F6A4}" srcId="{930EDF9A-450A-441E-AE17-31E5C506E538}" destId="{7342216D-99B0-47CB-851C-C057BD539ED7}" srcOrd="5" destOrd="0" parTransId="{60A57FAC-1121-48E8-9A1F-7B9A3170FBC7}" sibTransId="{EB5896F1-2866-4E21-AEDB-6415875901D0}"/>
    <dgm:cxn modelId="{40ACCF74-9672-44CB-80E4-407C6415C970}" type="presOf" srcId="{4DA45532-CD33-4CA2-BB82-DEA700F0B6C3}" destId="{0FDA7072-C679-42B2-86CA-7DB851DCC45B}" srcOrd="0" destOrd="2" presId="urn:microsoft.com/office/officeart/2005/8/layout/hList1"/>
    <dgm:cxn modelId="{966E58A7-02E9-4219-BE8B-71058F0E530B}" type="presOf" srcId="{C45F1471-F6CA-479D-94A7-C4B714948BB1}" destId="{B56BDDA9-FFD0-4033-B33C-B5CA1073AAA1}" srcOrd="0" destOrd="9" presId="urn:microsoft.com/office/officeart/2005/8/layout/hList1"/>
    <dgm:cxn modelId="{9B30F718-83F7-4BDB-996B-9C30E2B5B68A}" srcId="{930EDF9A-450A-441E-AE17-31E5C506E538}" destId="{8F068DFA-84C1-4F08-AA82-EEF208108120}" srcOrd="8" destOrd="0" parTransId="{70E76ABE-D4FC-473F-A6BF-74361F4BBCA7}" sibTransId="{796D8BFC-EFF9-42C9-863C-B1F23A46CFEB}"/>
    <dgm:cxn modelId="{9A92245C-7485-4B6F-BF3B-52AEE6FF71CF}" srcId="{BCCA7988-3CAD-4C2C-B2A0-BC2FB598F91F}" destId="{4DA45532-CD33-4CA2-BB82-DEA700F0B6C3}" srcOrd="2" destOrd="0" parTransId="{074B025B-9625-4C7F-A8DA-916AAE9CA60C}" sibTransId="{A97E35CF-C3D7-4469-875D-B73178EF5B79}"/>
    <dgm:cxn modelId="{CB302855-8DA1-4625-B105-F351F783B91B}" type="presOf" srcId="{46D4ACCE-97AF-4B11-98F9-41E8E4A23876}" destId="{0FDA7072-C679-42B2-86CA-7DB851DCC45B}" srcOrd="0" destOrd="1" presId="urn:microsoft.com/office/officeart/2005/8/layout/hList1"/>
    <dgm:cxn modelId="{A2F24858-035A-45AF-9EBE-36D99C08972A}" srcId="{BCCA7988-3CAD-4C2C-B2A0-BC2FB598F91F}" destId="{46D4ACCE-97AF-4B11-98F9-41E8E4A23876}" srcOrd="1" destOrd="0" parTransId="{22E41DD1-8674-4209-921A-F9B0F75CC28E}" sibTransId="{1669137B-B94B-436B-8F66-EEA6421814A8}"/>
    <dgm:cxn modelId="{19B12537-495B-4118-B884-9AFEB63022F1}" type="presOf" srcId="{8FE1D3E5-77A7-4B35-B4FE-4109B32AC2ED}" destId="{919A628B-8B2E-4395-B20D-49F6F1A1778D}" srcOrd="0" destOrd="0" presId="urn:microsoft.com/office/officeart/2005/8/layout/hList1"/>
    <dgm:cxn modelId="{3C5BB6D9-5DB2-4808-A6D6-AE1220C30D19}" type="presOf" srcId="{285E9C6D-CEAD-45F2-BDFD-5B265ED64129}" destId="{B56BDDA9-FFD0-4033-B33C-B5CA1073AAA1}" srcOrd="0" destOrd="13" presId="urn:microsoft.com/office/officeart/2005/8/layout/hList1"/>
    <dgm:cxn modelId="{695DD6D5-84D2-4AA8-A1BF-AADC3150FBA2}" type="presOf" srcId="{2A43457A-686D-4B90-A4AF-1F0F29657A37}" destId="{B56BDDA9-FFD0-4033-B33C-B5CA1073AAA1}" srcOrd="0" destOrd="15" presId="urn:microsoft.com/office/officeart/2005/8/layout/hList1"/>
    <dgm:cxn modelId="{A0E5B018-7F0D-4673-AA2F-4D4D13283EEF}" srcId="{930EDF9A-450A-441E-AE17-31E5C506E538}" destId="{6F5D70CF-30D5-4C24-AE95-C487919EF115}" srcOrd="10" destOrd="0" parTransId="{B8991CBD-53B5-4A57-80B2-C4B9E4152DEE}" sibTransId="{7268CE7A-9AEE-4C28-B474-467486208D75}"/>
    <dgm:cxn modelId="{893967CF-2519-4844-B01B-4655AD7CA684}" srcId="{930EDF9A-450A-441E-AE17-31E5C506E538}" destId="{18F9CA82-32E1-4C23-9A05-3FC4833084C4}" srcOrd="2" destOrd="0" parTransId="{5A30EF5F-BED3-4717-BB77-9D37E609FEFF}" sibTransId="{E8DE7ACC-5BB6-48AB-AF87-7C6599A8FF62}"/>
    <dgm:cxn modelId="{25CB0E70-029C-40DD-9C0D-A35FA7CD1A8D}" type="presOf" srcId="{F62A8A2E-9971-4D06-95E6-3726B9D62058}" destId="{7A03D45D-0600-4AAC-9322-95BA35563E13}" srcOrd="0" destOrd="5" presId="urn:microsoft.com/office/officeart/2005/8/layout/hList1"/>
    <dgm:cxn modelId="{4D4BE95F-9D6A-4E76-9C84-D1EB7DE0CD85}" srcId="{4037DC9B-3F33-4AD5-8691-FDD7E49A0525}" destId="{9F1EC74F-7987-45E7-8BF7-25966EF671E5}" srcOrd="0" destOrd="0" parTransId="{681EA41C-97B5-480D-A67B-CA2FF63D6F0E}" sibTransId="{E5B94C9D-F475-47F7-AB94-7F78A212BDBB}"/>
    <dgm:cxn modelId="{59CA0EEE-91AD-4182-B4EE-6EB679AD3C55}" srcId="{4037DC9B-3F33-4AD5-8691-FDD7E49A0525}" destId="{F62A8A2E-9971-4D06-95E6-3726B9D62058}" srcOrd="5" destOrd="0" parTransId="{FADD9A57-F25B-47EE-8D4E-044A58439E8E}" sibTransId="{B414E838-9A6D-4281-BF53-B533E35D3A83}"/>
    <dgm:cxn modelId="{E4723968-2E61-49B2-A179-69168D5614B6}" type="presOf" srcId="{7BA37E31-1C2B-43CB-9788-5E1D57A72204}" destId="{0FDA7072-C679-42B2-86CA-7DB851DCC45B}" srcOrd="0" destOrd="0" presId="urn:microsoft.com/office/officeart/2005/8/layout/hList1"/>
    <dgm:cxn modelId="{5FD31259-1413-489B-BDBF-737072099C31}" srcId="{4037DC9B-3F33-4AD5-8691-FDD7E49A0525}" destId="{19208BC3-EE6A-40F6-9E79-DADAC57DE612}" srcOrd="2" destOrd="0" parTransId="{9879ED40-6BF3-42C6-8FA2-1E30D83548EB}" sibTransId="{56FD4E64-6E91-4A46-ADB3-F45E067D1A37}"/>
    <dgm:cxn modelId="{3A126EB9-6370-4EEE-BCCD-B0A55CD9C06D}" srcId="{BCCA7988-3CAD-4C2C-B2A0-BC2FB598F91F}" destId="{7BA37E31-1C2B-43CB-9788-5E1D57A72204}" srcOrd="0" destOrd="0" parTransId="{C41DC8B6-0576-4D5A-B291-4FDB0A5CA2FC}" sibTransId="{7C2025D7-69EA-4ED6-9EEA-C0FAB76041F9}"/>
    <dgm:cxn modelId="{F761CBE6-F07D-4D22-BF67-A2524E2FEEEA}" type="presOf" srcId="{9CBAC3BB-3763-4FBF-87D1-C48035F7767F}" destId="{7A03D45D-0600-4AAC-9322-95BA35563E13}" srcOrd="0" destOrd="1" presId="urn:microsoft.com/office/officeart/2005/8/layout/hList1"/>
    <dgm:cxn modelId="{BA37F2FA-EE26-427B-A429-A893C4A7DD04}" srcId="{930EDF9A-450A-441E-AE17-31E5C506E538}" destId="{45D0B692-574D-4CD3-BAAC-E61EDBED17FB}" srcOrd="17" destOrd="0" parTransId="{35E6BBD8-3372-4947-8336-95361BFBDCAC}" sibTransId="{C041F858-69A6-43A8-AF23-7857939197E3}"/>
    <dgm:cxn modelId="{E64EF273-E734-45D2-8BC0-5DD4F5237737}" srcId="{930EDF9A-450A-441E-AE17-31E5C506E538}" destId="{2A43457A-686D-4B90-A4AF-1F0F29657A37}" srcOrd="15" destOrd="0" parTransId="{53C496CC-D1A8-4AFE-BE94-C5F564AF6942}" sibTransId="{8389C56B-28D7-466C-9B54-B8658D7911AE}"/>
    <dgm:cxn modelId="{FD07660C-0571-4905-8B3A-55BB42F4AEF4}" type="presOf" srcId="{B9631E0F-EA99-4334-996A-EC47FB74DDFB}" destId="{B56BDDA9-FFD0-4033-B33C-B5CA1073AAA1}" srcOrd="0" destOrd="11" presId="urn:microsoft.com/office/officeart/2005/8/layout/hList1"/>
    <dgm:cxn modelId="{342971CF-6C98-41A6-B1DF-4EA612DDA897}" srcId="{4037DC9B-3F33-4AD5-8691-FDD7E49A0525}" destId="{A7F3193D-64FA-45A5-AEE2-EAB814B4633F}" srcOrd="3" destOrd="0" parTransId="{EA873F4E-DA5A-4A4C-998D-43B5C50D7373}" sibTransId="{E9D248C9-8C9C-4694-AEEA-9D77CE256DC1}"/>
    <dgm:cxn modelId="{1FEA3161-BA95-4A73-A71D-4F335001E810}" type="presOf" srcId="{8B07B4B9-97F9-4255-8739-03D65FF5C11B}" destId="{B56BDDA9-FFD0-4033-B33C-B5CA1073AAA1}" srcOrd="0" destOrd="6" presId="urn:microsoft.com/office/officeart/2005/8/layout/hList1"/>
    <dgm:cxn modelId="{8C62E463-B529-4397-8A0C-0539695615D2}" srcId="{930EDF9A-450A-441E-AE17-31E5C506E538}" destId="{E71B0FF8-3128-4909-BEB6-6C21453193E7}" srcOrd="16" destOrd="0" parTransId="{0628EB10-3C3C-4F45-9135-C92AA4FD5F27}" sibTransId="{3360031F-624E-454F-8A89-B7772A624574}"/>
    <dgm:cxn modelId="{19CC806A-AAF7-450C-92A0-2CBA206AA90C}" type="presOf" srcId="{18F9CA82-32E1-4C23-9A05-3FC4833084C4}" destId="{B56BDDA9-FFD0-4033-B33C-B5CA1073AAA1}" srcOrd="0" destOrd="2" presId="urn:microsoft.com/office/officeart/2005/8/layout/hList1"/>
    <dgm:cxn modelId="{CD1E6794-C184-48B3-8F54-10AC836504C8}" type="presOf" srcId="{19208BC3-EE6A-40F6-9E79-DADAC57DE612}" destId="{7A03D45D-0600-4AAC-9322-95BA35563E13}" srcOrd="0" destOrd="2" presId="urn:microsoft.com/office/officeart/2005/8/layout/hList1"/>
    <dgm:cxn modelId="{AA15921F-1DE3-4CC0-B3D2-2B01FF27A65D}" type="presOf" srcId="{6F5D70CF-30D5-4C24-AE95-C487919EF115}" destId="{B56BDDA9-FFD0-4033-B33C-B5CA1073AAA1}" srcOrd="0" destOrd="10" presId="urn:microsoft.com/office/officeart/2005/8/layout/hList1"/>
    <dgm:cxn modelId="{5DC87F2E-1738-4D2E-9874-04CB7807CEE6}" type="presOf" srcId="{A38CA9EE-8BAB-4F7E-A5CB-342AF8140139}" destId="{B56BDDA9-FFD0-4033-B33C-B5CA1073AAA1}" srcOrd="0" destOrd="1" presId="urn:microsoft.com/office/officeart/2005/8/layout/hList1"/>
    <dgm:cxn modelId="{F749E4EA-2816-41AD-847F-9E0F5743A645}" srcId="{930EDF9A-450A-441E-AE17-31E5C506E538}" destId="{B9631E0F-EA99-4334-996A-EC47FB74DDFB}" srcOrd="11" destOrd="0" parTransId="{9F1AB89D-5AA0-4C86-90D8-5C554EB2CE5E}" sibTransId="{9ABFE616-BAD4-4397-90B8-F6ED71910755}"/>
    <dgm:cxn modelId="{771C541A-37EC-4908-B0D3-0E77B7A96D0D}" srcId="{4037DC9B-3F33-4AD5-8691-FDD7E49A0525}" destId="{566DEE34-BF4A-44A1-AC27-1267B18A0519}" srcOrd="6" destOrd="0" parTransId="{2A2D740E-6776-4EA7-89C7-FAC4D8D63A41}" sibTransId="{067741B7-313F-418F-B67F-187FDD3962BA}"/>
    <dgm:cxn modelId="{0B039A8F-5A0D-4887-8301-5D660D85FE03}" type="presOf" srcId="{FC334FC8-4473-40B6-A012-0E7E3619F398}" destId="{B56BDDA9-FFD0-4033-B33C-B5CA1073AAA1}" srcOrd="0" destOrd="3" presId="urn:microsoft.com/office/officeart/2005/8/layout/hList1"/>
    <dgm:cxn modelId="{3B473AEF-6831-4204-91E5-DFDA71D58FEB}" type="presOf" srcId="{566DEE34-BF4A-44A1-AC27-1267B18A0519}" destId="{7A03D45D-0600-4AAC-9322-95BA35563E13}" srcOrd="0" destOrd="6" presId="urn:microsoft.com/office/officeart/2005/8/layout/hList1"/>
    <dgm:cxn modelId="{00923EA1-47B3-4A9A-83B4-1B504179B44F}" type="presOf" srcId="{7342216D-99B0-47CB-851C-C057BD539ED7}" destId="{B56BDDA9-FFD0-4033-B33C-B5CA1073AAA1}" srcOrd="0" destOrd="5" presId="urn:microsoft.com/office/officeart/2005/8/layout/hList1"/>
    <dgm:cxn modelId="{BE72BFF7-4B13-475C-BF77-61E0DFFF4676}" srcId="{4037DC9B-3F33-4AD5-8691-FDD7E49A0525}" destId="{9CBAC3BB-3763-4FBF-87D1-C48035F7767F}" srcOrd="1" destOrd="0" parTransId="{FC1591A9-0440-4458-9081-AC1011CF7DA4}" sibTransId="{DF9B9A9B-DFF9-4540-AA7A-10E588D8C740}"/>
    <dgm:cxn modelId="{54E8C516-E6BE-4230-B01F-22EF72665328}" type="presOf" srcId="{9C7D406B-FF79-4349-8473-6D56C330216B}" destId="{B56BDDA9-FFD0-4033-B33C-B5CA1073AAA1}" srcOrd="0" destOrd="14" presId="urn:microsoft.com/office/officeart/2005/8/layout/hList1"/>
    <dgm:cxn modelId="{A320B806-43B2-4174-9D81-F0ADB496E402}" type="presOf" srcId="{BCCA7988-3CAD-4C2C-B2A0-BC2FB598F91F}" destId="{B42A9AA4-41DB-435C-A9D8-BC65A3A28A0A}" srcOrd="0" destOrd="0" presId="urn:microsoft.com/office/officeart/2005/8/layout/hList1"/>
    <dgm:cxn modelId="{03ECB131-D466-44C3-8AC7-BEADA717A358}" type="presOf" srcId="{7D24ECD3-5239-46DF-B169-DE5FC3E9A3AB}" destId="{7A03D45D-0600-4AAC-9322-95BA35563E13}" srcOrd="0" destOrd="4" presId="urn:microsoft.com/office/officeart/2005/8/layout/hList1"/>
    <dgm:cxn modelId="{8D876BF7-ACC7-4697-AD73-14C535788157}" type="presOf" srcId="{4037DC9B-3F33-4AD5-8691-FDD7E49A0525}" destId="{9EC3EF9F-BF32-4F13-AD74-7A609E3A25FD}" srcOrd="0" destOrd="0" presId="urn:microsoft.com/office/officeart/2005/8/layout/hList1"/>
    <dgm:cxn modelId="{235F4B63-CA34-4030-98DE-8308303ADE5F}" type="presOf" srcId="{78D69224-F80A-4A85-866A-7BF84EF1E6DF}" destId="{B56BDDA9-FFD0-4033-B33C-B5CA1073AAA1}" srcOrd="0" destOrd="18" presId="urn:microsoft.com/office/officeart/2005/8/layout/hList1"/>
    <dgm:cxn modelId="{8F2EDAED-2717-48C0-8F87-6DDB4453FE31}" srcId="{930EDF9A-450A-441E-AE17-31E5C506E538}" destId="{EE670321-2AB6-4786-9DEA-CB8A03F83F81}" srcOrd="0" destOrd="0" parTransId="{BD753BC2-7E14-4449-90D4-5BFC8E662AD2}" sibTransId="{CF264430-3F3B-460A-99F8-2DA9DC64BE2C}"/>
    <dgm:cxn modelId="{58BCD985-40EB-40FA-8A8D-1AD4BE696542}" srcId="{8FE1D3E5-77A7-4B35-B4FE-4109B32AC2ED}" destId="{930EDF9A-450A-441E-AE17-31E5C506E538}" srcOrd="2" destOrd="0" parTransId="{F7D495A1-2BB9-4D3C-8166-802911FE3A27}" sibTransId="{97DE7962-6847-4802-A4A5-7619571A90D3}"/>
    <dgm:cxn modelId="{106F75A8-1AFD-46A8-AE46-8363DB571921}" type="presParOf" srcId="{919A628B-8B2E-4395-B20D-49F6F1A1778D}" destId="{89C98ADA-D245-48DC-A2B4-60DF384BE2E3}" srcOrd="0" destOrd="0" presId="urn:microsoft.com/office/officeart/2005/8/layout/hList1"/>
    <dgm:cxn modelId="{EB28D5ED-01C2-4400-A8FE-563A9609CC8E}" type="presParOf" srcId="{89C98ADA-D245-48DC-A2B4-60DF384BE2E3}" destId="{B42A9AA4-41DB-435C-A9D8-BC65A3A28A0A}" srcOrd="0" destOrd="0" presId="urn:microsoft.com/office/officeart/2005/8/layout/hList1"/>
    <dgm:cxn modelId="{8B15377D-CABD-4463-AEA5-6C9D80B970D8}" type="presParOf" srcId="{89C98ADA-D245-48DC-A2B4-60DF384BE2E3}" destId="{0FDA7072-C679-42B2-86CA-7DB851DCC45B}" srcOrd="1" destOrd="0" presId="urn:microsoft.com/office/officeart/2005/8/layout/hList1"/>
    <dgm:cxn modelId="{79B0B81E-777D-48E8-B3C9-D2485DC39247}" type="presParOf" srcId="{919A628B-8B2E-4395-B20D-49F6F1A1778D}" destId="{7D88B91B-D932-48AE-AA2C-D2710E3F152F}" srcOrd="1" destOrd="0" presId="urn:microsoft.com/office/officeart/2005/8/layout/hList1"/>
    <dgm:cxn modelId="{60068C49-DC71-42BB-8859-32932CE5F341}" type="presParOf" srcId="{919A628B-8B2E-4395-B20D-49F6F1A1778D}" destId="{686C1150-A12B-4924-8A25-6B97E25A964D}" srcOrd="2" destOrd="0" presId="urn:microsoft.com/office/officeart/2005/8/layout/hList1"/>
    <dgm:cxn modelId="{FDE77E03-2EF7-49EA-B576-05E9EDF971DE}" type="presParOf" srcId="{686C1150-A12B-4924-8A25-6B97E25A964D}" destId="{9EC3EF9F-BF32-4F13-AD74-7A609E3A25FD}" srcOrd="0" destOrd="0" presId="urn:microsoft.com/office/officeart/2005/8/layout/hList1"/>
    <dgm:cxn modelId="{152F515F-7843-4215-83D3-D3AA427BBE04}" type="presParOf" srcId="{686C1150-A12B-4924-8A25-6B97E25A964D}" destId="{7A03D45D-0600-4AAC-9322-95BA35563E13}" srcOrd="1" destOrd="0" presId="urn:microsoft.com/office/officeart/2005/8/layout/hList1"/>
    <dgm:cxn modelId="{0328C8F6-7B7B-4401-9164-8052672FB252}" type="presParOf" srcId="{919A628B-8B2E-4395-B20D-49F6F1A1778D}" destId="{56B12B28-4855-43FA-AA12-B40C853734E8}" srcOrd="3" destOrd="0" presId="urn:microsoft.com/office/officeart/2005/8/layout/hList1"/>
    <dgm:cxn modelId="{2F572924-E195-4A01-9699-5F818EB75A41}" type="presParOf" srcId="{919A628B-8B2E-4395-B20D-49F6F1A1778D}" destId="{7DA9AC06-CD2B-4B4B-90A4-267B9B927492}" srcOrd="4" destOrd="0" presId="urn:microsoft.com/office/officeart/2005/8/layout/hList1"/>
    <dgm:cxn modelId="{873AC570-9CD7-499F-9D3D-4F611C5F6593}" type="presParOf" srcId="{7DA9AC06-CD2B-4B4B-90A4-267B9B927492}" destId="{EF617FBF-03D5-4F75-867A-4226092D545E}" srcOrd="0" destOrd="0" presId="urn:microsoft.com/office/officeart/2005/8/layout/hList1"/>
    <dgm:cxn modelId="{A87465B3-D06C-46E8-BFBD-1B38CDFAB2F6}" type="presParOf" srcId="{7DA9AC06-CD2B-4B4B-90A4-267B9B927492}" destId="{B56BDDA9-FFD0-4033-B33C-B5CA1073AAA1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3169810" cy="4797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024" tIns="47012" rIns="94024" bIns="47012" numCol="1" anchor="t" anchorCtr="0" compatLnSpc="1">
            <a:prstTxWarp prst="textNoShape">
              <a:avLst/>
            </a:prstTxWarp>
          </a:bodyPr>
          <a:lstStyle>
            <a:lvl1pPr defTabSz="940331">
              <a:defRPr sz="1300"/>
            </a:lvl1pPr>
          </a:lstStyle>
          <a:p>
            <a:endParaRPr lang="en-US" dirty="0"/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3738" y="0"/>
            <a:ext cx="3169810" cy="4797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024" tIns="47012" rIns="94024" bIns="47012" numCol="1" anchor="t" anchorCtr="0" compatLnSpc="1">
            <a:prstTxWarp prst="textNoShape">
              <a:avLst/>
            </a:prstTxWarp>
          </a:bodyPr>
          <a:lstStyle>
            <a:lvl1pPr algn="r" defTabSz="940331">
              <a:defRPr sz="1300"/>
            </a:lvl1pPr>
          </a:lstStyle>
          <a:p>
            <a:endParaRPr lang="en-US" dirty="0"/>
          </a:p>
        </p:txBody>
      </p:sp>
      <p:sp>
        <p:nvSpPr>
          <p:cNvPr id="5222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9119831"/>
            <a:ext cx="3169810" cy="4797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024" tIns="47012" rIns="94024" bIns="47012" numCol="1" anchor="b" anchorCtr="0" compatLnSpc="1">
            <a:prstTxWarp prst="textNoShape">
              <a:avLst/>
            </a:prstTxWarp>
          </a:bodyPr>
          <a:lstStyle>
            <a:lvl1pPr defTabSz="940331">
              <a:defRPr sz="1300"/>
            </a:lvl1pPr>
          </a:lstStyle>
          <a:p>
            <a:endParaRPr lang="en-US" dirty="0"/>
          </a:p>
        </p:txBody>
      </p:sp>
      <p:sp>
        <p:nvSpPr>
          <p:cNvPr id="5222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3738" y="9119831"/>
            <a:ext cx="3169810" cy="4797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024" tIns="47012" rIns="94024" bIns="47012" numCol="1" anchor="b" anchorCtr="0" compatLnSpc="1">
            <a:prstTxWarp prst="textNoShape">
              <a:avLst/>
            </a:prstTxWarp>
          </a:bodyPr>
          <a:lstStyle>
            <a:lvl1pPr algn="r" defTabSz="940331">
              <a:defRPr sz="1300"/>
            </a:lvl1pPr>
          </a:lstStyle>
          <a:p>
            <a:fld id="{14BB515E-457C-4AD2-BFA6-47013A197CDE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802243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3169810" cy="4797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630" tIns="48313" rIns="96630" bIns="48313" numCol="1" anchor="t" anchorCtr="0" compatLnSpc="1">
            <a:prstTxWarp prst="textNoShape">
              <a:avLst/>
            </a:prstTxWarp>
          </a:bodyPr>
          <a:lstStyle>
            <a:lvl1pPr defTabSz="966633">
              <a:defRPr sz="1300"/>
            </a:lvl1pPr>
          </a:lstStyle>
          <a:p>
            <a:endParaRPr lang="en-US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738" y="0"/>
            <a:ext cx="3169810" cy="4797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630" tIns="48313" rIns="96630" bIns="48313" numCol="1" anchor="t" anchorCtr="0" compatLnSpc="1">
            <a:prstTxWarp prst="textNoShape">
              <a:avLst/>
            </a:prstTxWarp>
          </a:bodyPr>
          <a:lstStyle>
            <a:lvl1pPr algn="r" defTabSz="966633">
              <a:defRPr sz="1300"/>
            </a:lvl1pPr>
          </a:lstStyle>
          <a:p>
            <a:endParaRPr lang="en-US" dirty="0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60475" y="720725"/>
            <a:ext cx="4797425" cy="35988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2514" y="4559915"/>
            <a:ext cx="5850176" cy="4320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630" tIns="48313" rIns="96630" bIns="4831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9119831"/>
            <a:ext cx="3169810" cy="4797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630" tIns="48313" rIns="96630" bIns="48313" numCol="1" anchor="b" anchorCtr="0" compatLnSpc="1">
            <a:prstTxWarp prst="textNoShape">
              <a:avLst/>
            </a:prstTxWarp>
          </a:bodyPr>
          <a:lstStyle>
            <a:lvl1pPr defTabSz="966633">
              <a:defRPr sz="1300"/>
            </a:lvl1pPr>
          </a:lstStyle>
          <a:p>
            <a:endParaRPr lang="en-US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738" y="9119831"/>
            <a:ext cx="3169810" cy="4797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630" tIns="48313" rIns="96630" bIns="48313" numCol="1" anchor="b" anchorCtr="0" compatLnSpc="1">
            <a:prstTxWarp prst="textNoShape">
              <a:avLst/>
            </a:prstTxWarp>
          </a:bodyPr>
          <a:lstStyle>
            <a:lvl1pPr algn="r" defTabSz="966633">
              <a:defRPr sz="1300"/>
            </a:lvl1pPr>
          </a:lstStyle>
          <a:p>
            <a:fld id="{B6308603-FAAB-4107-92FE-2A1DF95C85B5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138712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308603-FAAB-4107-92FE-2A1DF95C85B5}" type="slidenum">
              <a:rPr lang="en-US" smtClean="0"/>
              <a:pPr/>
              <a:t>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93963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66565" y="1428751"/>
            <a:ext cx="7491633" cy="2171700"/>
          </a:xfrm>
        </p:spPr>
        <p:txBody>
          <a:bodyPr/>
          <a:lstStyle>
            <a:lvl1pPr>
              <a:defRPr sz="5400" b="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cxnSp>
        <p:nvCxnSpPr>
          <p:cNvPr id="3" name="Straight Connector 7"/>
          <p:cNvCxnSpPr/>
          <p:nvPr userDrawn="1"/>
        </p:nvCxnSpPr>
        <p:spPr>
          <a:xfrm>
            <a:off x="800100" y="3303588"/>
            <a:ext cx="7734300" cy="1587"/>
          </a:xfrm>
          <a:prstGeom prst="line">
            <a:avLst/>
          </a:prstGeom>
          <a:ln w="19050">
            <a:solidFill>
              <a:srgbClr val="AD682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Subtitle 2"/>
          <p:cNvSpPr>
            <a:spLocks noGrp="1"/>
          </p:cNvSpPr>
          <p:nvPr>
            <p:ph type="subTitle" idx="1"/>
          </p:nvPr>
        </p:nvSpPr>
        <p:spPr>
          <a:xfrm>
            <a:off x="966566" y="3505200"/>
            <a:ext cx="6120033" cy="2800350"/>
          </a:xfrm>
        </p:spPr>
        <p:txBody>
          <a:bodyPr/>
          <a:lstStyle>
            <a:lvl1pPr marL="0" indent="0" algn="l">
              <a:buNone/>
              <a:defRPr>
                <a:solidFill>
                  <a:srgbClr val="40465B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8" name="Rectangle 7"/>
          <p:cNvSpPr/>
          <p:nvPr userDrawn="1"/>
        </p:nvSpPr>
        <p:spPr>
          <a:xfrm>
            <a:off x="0" y="6477000"/>
            <a:ext cx="8382000" cy="204788"/>
          </a:xfrm>
          <a:prstGeom prst="rect">
            <a:avLst/>
          </a:prstGeom>
          <a:gradFill>
            <a:gsLst>
              <a:gs pos="0">
                <a:srgbClr val="40465B"/>
              </a:gs>
              <a:gs pos="69000">
                <a:srgbClr val="626B8C"/>
              </a:gs>
              <a:gs pos="100000">
                <a:schemeClr val="bg1"/>
              </a:gs>
            </a:gsLst>
            <a:lin ang="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b="1" dirty="0"/>
          </a:p>
        </p:txBody>
      </p:sp>
      <p:sp>
        <p:nvSpPr>
          <p:cNvPr id="9" name="TextBox 8"/>
          <p:cNvSpPr txBox="1"/>
          <p:nvPr userDrawn="1"/>
        </p:nvSpPr>
        <p:spPr>
          <a:xfrm>
            <a:off x="966566" y="6451599"/>
            <a:ext cx="7377334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 fontAlgn="auto">
              <a:spcBef>
                <a:spcPts val="0"/>
              </a:spcBef>
              <a:spcAft>
                <a:spcPts val="0"/>
              </a:spcAft>
              <a:tabLst>
                <a:tab pos="2000250" algn="l"/>
                <a:tab pos="3308350" algn="l"/>
              </a:tabLst>
              <a:defRPr/>
            </a:pPr>
            <a:r>
              <a:rPr lang="en-US" sz="1000" b="0" spc="100" dirty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Berkeley       Denver </a:t>
            </a:r>
            <a:r>
              <a:rPr lang="en-US" sz="1000" b="0" spc="100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	Los Angeles 	Sacramento</a:t>
            </a:r>
            <a:endParaRPr lang="en-US" sz="1000" b="0" spc="100" dirty="0">
              <a:solidFill>
                <a:schemeClr val="bg1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0766" y="5701281"/>
            <a:ext cx="685800" cy="685800"/>
          </a:xfrm>
          <a:prstGeom prst="rect">
            <a:avLst/>
          </a:prstGeom>
          <a:effectLst/>
        </p:spPr>
      </p:pic>
      <p:sp>
        <p:nvSpPr>
          <p:cNvPr id="13" name="Rectangle 12"/>
          <p:cNvSpPr/>
          <p:nvPr userDrawn="1"/>
        </p:nvSpPr>
        <p:spPr>
          <a:xfrm>
            <a:off x="0" y="-1"/>
            <a:ext cx="9144000" cy="155448"/>
          </a:xfrm>
          <a:prstGeom prst="rect">
            <a:avLst/>
          </a:prstGeom>
          <a:solidFill>
            <a:srgbClr val="8792A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011629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27718285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8900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179576"/>
            <a:ext cx="4038600" cy="5166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179575"/>
            <a:ext cx="4041648" cy="5166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347122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gif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8" name="Rectangle 44"/>
          <p:cNvSpPr>
            <a:spLocks noChangeArrowheads="1"/>
          </p:cNvSpPr>
          <p:nvPr userDrawn="1"/>
        </p:nvSpPr>
        <p:spPr bwMode="auto">
          <a:xfrm>
            <a:off x="0" y="6559550"/>
            <a:ext cx="9144000" cy="298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67909A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 dirty="0"/>
          </a:p>
        </p:txBody>
      </p:sp>
      <p:sp>
        <p:nvSpPr>
          <p:cNvPr id="1053" name="Rectangle 29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91439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 Click to edit Master title style </a:t>
            </a:r>
          </a:p>
        </p:txBody>
      </p:sp>
      <p:sp>
        <p:nvSpPr>
          <p:cNvPr id="1054" name="Rectangle 30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181100"/>
            <a:ext cx="8229600" cy="50784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17" name="Rectangle 16"/>
          <p:cNvSpPr/>
          <p:nvPr userDrawn="1"/>
        </p:nvSpPr>
        <p:spPr>
          <a:xfrm>
            <a:off x="0" y="6477000"/>
            <a:ext cx="8382000" cy="204788"/>
          </a:xfrm>
          <a:prstGeom prst="rect">
            <a:avLst/>
          </a:prstGeom>
          <a:gradFill flip="none" rotWithShape="1">
            <a:gsLst>
              <a:gs pos="0">
                <a:srgbClr val="40465B"/>
              </a:gs>
              <a:gs pos="69000">
                <a:srgbClr val="626B8C"/>
              </a:gs>
              <a:gs pos="100000">
                <a:schemeClr val="bg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b="1" dirty="0"/>
          </a:p>
        </p:txBody>
      </p:sp>
      <p:sp>
        <p:nvSpPr>
          <p:cNvPr id="18" name="Rectangle 17"/>
          <p:cNvSpPr/>
          <p:nvPr userDrawn="1"/>
        </p:nvSpPr>
        <p:spPr>
          <a:xfrm>
            <a:off x="0" y="-1"/>
            <a:ext cx="9144000" cy="155448"/>
          </a:xfrm>
          <a:prstGeom prst="rect">
            <a:avLst/>
          </a:prstGeom>
          <a:solidFill>
            <a:srgbClr val="8792A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0" name="TextBox 19"/>
          <p:cNvSpPr txBox="1"/>
          <p:nvPr userDrawn="1"/>
        </p:nvSpPr>
        <p:spPr>
          <a:xfrm>
            <a:off x="7716854" y="6442744"/>
            <a:ext cx="67164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995BC715-144E-4274-9771-FF87A5CD37A9}" type="slidenum">
              <a:rPr lang="en-US" sz="1000" b="1" i="0" kern="1200" smtClean="0">
                <a:solidFill>
                  <a:srgbClr val="40465B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pPr algn="ctr"/>
              <a:t>‹#›</a:t>
            </a:fld>
            <a:endParaRPr lang="en-US" sz="1000" b="1" i="0" kern="1200" dirty="0">
              <a:solidFill>
                <a:srgbClr val="40465B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pic>
        <p:nvPicPr>
          <p:cNvPr id="21" name="Picture 20"/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58200" y="6262298"/>
            <a:ext cx="465588" cy="465588"/>
          </a:xfrm>
          <a:prstGeom prst="rect">
            <a:avLst/>
          </a:prstGeom>
        </p:spPr>
      </p:pic>
      <p:sp>
        <p:nvSpPr>
          <p:cNvPr id="22" name="TextBox 21"/>
          <p:cNvSpPr txBox="1"/>
          <p:nvPr userDrawn="1"/>
        </p:nvSpPr>
        <p:spPr>
          <a:xfrm>
            <a:off x="448811" y="6455734"/>
            <a:ext cx="824637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i="0" kern="1200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Park City Housing Resolution and Policy Review</a:t>
            </a:r>
            <a:endParaRPr lang="en-US" sz="1000" i="0" kern="1200" dirty="0">
              <a:solidFill>
                <a:schemeClr val="bg1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</p:sldLayoutIdLst>
  <p:timing>
    <p:tnLst>
      <p:par>
        <p:cTn id="1" dur="indefinite" restart="never" nodeType="tmRoot"/>
      </p:par>
    </p:tnLst>
  </p:timing>
  <p:hf hdr="0" dt="0"/>
  <p:txStyles>
    <p:titleStyle>
      <a:lvl1pPr algn="l" rtl="0" fontAlgn="base">
        <a:spcBef>
          <a:spcPct val="0"/>
        </a:spcBef>
        <a:spcAft>
          <a:spcPct val="0"/>
        </a:spcAft>
        <a:defRPr sz="2800" baseline="0">
          <a:solidFill>
            <a:srgbClr val="AD6828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800">
          <a:solidFill>
            <a:srgbClr val="FFFFFF"/>
          </a:solidFill>
          <a:latin typeface="Verdana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2800">
          <a:solidFill>
            <a:srgbClr val="FFFFFF"/>
          </a:solidFill>
          <a:latin typeface="Verdana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2800">
          <a:solidFill>
            <a:srgbClr val="FFFFFF"/>
          </a:solidFill>
          <a:latin typeface="Verdana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2800">
          <a:solidFill>
            <a:srgbClr val="FFFFFF"/>
          </a:solidFill>
          <a:latin typeface="Verdan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800">
          <a:solidFill>
            <a:srgbClr val="FFFFFF"/>
          </a:solidFill>
          <a:latin typeface="Verdan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800">
          <a:solidFill>
            <a:srgbClr val="FFFFFF"/>
          </a:solidFill>
          <a:latin typeface="Verdan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800">
          <a:solidFill>
            <a:srgbClr val="FFFFFF"/>
          </a:solidFill>
          <a:latin typeface="Verdan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800">
          <a:solidFill>
            <a:srgbClr val="FFFFFF"/>
          </a:solidFill>
          <a:latin typeface="Verdana" pitchFamily="34" charset="0"/>
        </a:defRPr>
      </a:lvl9pPr>
    </p:titleStyle>
    <p:bodyStyle>
      <a:lvl1pPr marL="285750" indent="-285750" algn="l" rtl="0" fontAlgn="base">
        <a:spcBef>
          <a:spcPct val="40000"/>
        </a:spcBef>
        <a:spcAft>
          <a:spcPct val="0"/>
        </a:spcAft>
        <a:buClr>
          <a:srgbClr val="02565A"/>
        </a:buClr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40000"/>
        </a:spcBef>
        <a:spcAft>
          <a:spcPct val="0"/>
        </a:spcAft>
        <a:buClr>
          <a:srgbClr val="434258"/>
        </a:buClr>
        <a:buFont typeface="Arial" pitchFamily="34" charset="0"/>
        <a:buChar char="–"/>
        <a:defRPr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35000"/>
        </a:spcBef>
        <a:spcAft>
          <a:spcPct val="0"/>
        </a:spcAft>
        <a:buClr>
          <a:srgbClr val="02565A"/>
        </a:buClr>
        <a:buFont typeface="Wingdings" pitchFamily="2" charset="2"/>
        <a:buChar char="Ø"/>
        <a:defRPr sz="16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35000"/>
        </a:spcBef>
        <a:spcAft>
          <a:spcPct val="0"/>
        </a:spcAft>
        <a:buClr>
          <a:srgbClr val="434258"/>
        </a:buClr>
        <a:buFont typeface="Arial" pitchFamily="34" charset="0"/>
        <a:buChar char="–"/>
        <a:defRPr sz="16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35000"/>
        </a:spcBef>
        <a:spcAft>
          <a:spcPct val="0"/>
        </a:spcAft>
        <a:buClr>
          <a:srgbClr val="02565A"/>
        </a:buClr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35000"/>
        </a:spcBef>
        <a:spcAft>
          <a:spcPct val="0"/>
        </a:spcAft>
        <a:buClr>
          <a:srgbClr val="02565A"/>
        </a:buClr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35000"/>
        </a:spcBef>
        <a:spcAft>
          <a:spcPct val="0"/>
        </a:spcAft>
        <a:buClr>
          <a:srgbClr val="02565A"/>
        </a:buClr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35000"/>
        </a:spcBef>
        <a:spcAft>
          <a:spcPct val="0"/>
        </a:spcAft>
        <a:buClr>
          <a:srgbClr val="02565A"/>
        </a:buClr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35000"/>
        </a:spcBef>
        <a:spcAft>
          <a:spcPct val="0"/>
        </a:spcAft>
        <a:buClr>
          <a:srgbClr val="02565A"/>
        </a:buClr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66565" y="1924050"/>
            <a:ext cx="7491633" cy="1676400"/>
          </a:xfrm>
        </p:spPr>
        <p:txBody>
          <a:bodyPr/>
          <a:lstStyle/>
          <a:p>
            <a:r>
              <a:rPr lang="en-US" sz="2800" b="1" dirty="0" smtClean="0"/>
              <a:t>Housing Resolution &amp; Policy Review</a:t>
            </a:r>
            <a:endParaRPr lang="en-US" sz="28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83524" y="3600893"/>
            <a:ext cx="6120033" cy="2800350"/>
          </a:xfrm>
        </p:spPr>
        <p:txBody>
          <a:bodyPr/>
          <a:lstStyle/>
          <a:p>
            <a:r>
              <a:rPr lang="en-US" b="1" dirty="0" smtClean="0"/>
              <a:t>Blue Ribbon Commission Meeting</a:t>
            </a:r>
            <a:br>
              <a:rPr lang="en-US" b="1" dirty="0" smtClean="0"/>
            </a:br>
            <a:r>
              <a:rPr lang="en-US" b="1" dirty="0" smtClean="0"/>
              <a:t>February 1, 2016</a:t>
            </a:r>
            <a:endParaRPr lang="en-US" b="1" dirty="0"/>
          </a:p>
          <a:p>
            <a:endParaRPr lang="en-US" dirty="0"/>
          </a:p>
          <a:p>
            <a:r>
              <a:rPr lang="en-US" sz="1600" dirty="0" smtClean="0"/>
              <a:t>Prepared by:</a:t>
            </a:r>
            <a:endParaRPr lang="en-US" sz="1600" dirty="0"/>
          </a:p>
          <a:p>
            <a:r>
              <a:rPr lang="en-US" sz="1600" dirty="0" smtClean="0"/>
              <a:t>Daniel R. Guimond, Principal</a:t>
            </a:r>
            <a:br>
              <a:rPr lang="en-US" sz="1600" dirty="0" smtClean="0"/>
            </a:br>
            <a:r>
              <a:rPr lang="en-US" sz="1600" dirty="0" smtClean="0"/>
              <a:t>David Schwartz, Vice President</a:t>
            </a:r>
            <a:br>
              <a:rPr lang="en-US" sz="1600" dirty="0" smtClean="0"/>
            </a:br>
            <a:endParaRPr lang="en-US" sz="1600" dirty="0" smtClean="0"/>
          </a:p>
          <a:p>
            <a:r>
              <a:rPr lang="en-US" sz="1600" b="1" dirty="0" smtClean="0"/>
              <a:t>Economic </a:t>
            </a:r>
            <a:r>
              <a:rPr lang="en-US" sz="1600" b="1" dirty="0"/>
              <a:t>&amp; Planning Systems, Inc.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53499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Employment Generation Rates</a:t>
            </a:r>
            <a:endParaRPr lang="en-US" dirty="0"/>
          </a:p>
        </p:txBody>
      </p:sp>
      <p:pic>
        <p:nvPicPr>
          <p:cNvPr id="1028" name="Picture 4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083" y="1318560"/>
            <a:ext cx="9013835" cy="42208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5236373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Recommendations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10926355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Provide additional financial incentives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Consider deferring or abating a portion of property taxes on rental units in exchange for keeping them affordable</a:t>
            </a:r>
          </a:p>
          <a:p>
            <a:pPr lvl="1"/>
            <a:r>
              <a:rPr lang="en-US" dirty="0" smtClean="0"/>
              <a:t>Could be applied to new development or rehab</a:t>
            </a:r>
          </a:p>
          <a:p>
            <a:pPr lvl="1"/>
            <a:r>
              <a:rPr lang="en-US" dirty="0" smtClean="0"/>
              <a:t>Long term affordability is the critical factor, e.g., 15-30 yrs.</a:t>
            </a:r>
          </a:p>
          <a:p>
            <a:r>
              <a:rPr lang="en-US" dirty="0" smtClean="0"/>
              <a:t>Consider revising or removing the per unit fee waiver</a:t>
            </a:r>
          </a:p>
          <a:p>
            <a:pPr lvl="1"/>
            <a:r>
              <a:rPr lang="en-US" dirty="0" smtClean="0"/>
              <a:t>$5,000 is not a sufficient incentive</a:t>
            </a:r>
          </a:p>
          <a:p>
            <a:pPr lvl="1"/>
            <a:r>
              <a:rPr lang="en-US" dirty="0" smtClean="0"/>
              <a:t>Not being used</a:t>
            </a:r>
          </a:p>
          <a:p>
            <a:pPr lvl="1"/>
            <a:r>
              <a:rPr lang="en-US" dirty="0" smtClean="0"/>
              <a:t>Set in 1991 and would need = $8,600 today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54418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Modify the commercial component of the housing resolution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Could be converted to a commercial linkage program</a:t>
            </a:r>
          </a:p>
          <a:p>
            <a:pPr lvl="1"/>
            <a:r>
              <a:rPr lang="en-US" dirty="0" smtClean="0"/>
              <a:t>Requires a nexus study </a:t>
            </a:r>
          </a:p>
          <a:p>
            <a:pPr lvl="1"/>
            <a:r>
              <a:rPr lang="en-US" dirty="0" smtClean="0"/>
              <a:t>Estimates the job mix by land use category</a:t>
            </a:r>
          </a:p>
          <a:p>
            <a:pPr lvl="1"/>
            <a:r>
              <a:rPr lang="en-US" dirty="0" smtClean="0"/>
              <a:t>Calculates jobs by wage level</a:t>
            </a:r>
          </a:p>
          <a:p>
            <a:pPr lvl="1"/>
            <a:r>
              <a:rPr lang="en-US" dirty="0" smtClean="0"/>
              <a:t>Units/sq. ft. of housing needed to for lower wage jobs</a:t>
            </a:r>
          </a:p>
          <a:p>
            <a:r>
              <a:rPr lang="en-US" dirty="0" smtClean="0"/>
              <a:t>Current mitigation policy accomplishes the same end</a:t>
            </a:r>
          </a:p>
          <a:p>
            <a:pPr lvl="1"/>
            <a:r>
              <a:rPr lang="en-US" dirty="0" smtClean="0"/>
              <a:t>Based on a land use regulation</a:t>
            </a:r>
          </a:p>
          <a:p>
            <a:pPr lvl="1"/>
            <a:r>
              <a:rPr lang="en-US" dirty="0" smtClean="0"/>
              <a:t>Less burdensome</a:t>
            </a:r>
          </a:p>
          <a:p>
            <a:pPr lvl="1"/>
            <a:r>
              <a:rPr lang="en-US" dirty="0" smtClean="0"/>
              <a:t>Incorporate employee generation rates from EPS survey data</a:t>
            </a:r>
          </a:p>
          <a:p>
            <a:r>
              <a:rPr lang="en-US" dirty="0" smtClean="0"/>
              <a:t>Modify or confirm the 20% mitigation factor</a:t>
            </a:r>
          </a:p>
          <a:p>
            <a:pPr lvl="1"/>
            <a:r>
              <a:rPr lang="en-US" dirty="0" smtClean="0"/>
              <a:t>Policy goal = to the % of workforce to be housed locally</a:t>
            </a:r>
          </a:p>
          <a:p>
            <a:pPr lvl="1"/>
            <a:r>
              <a:rPr lang="en-US" dirty="0" smtClean="0"/>
              <a:t>Not consistent with the 34% location substitution factor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59788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Consider Modifying the In-Lieu Fee Structure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Current Structure</a:t>
            </a:r>
          </a:p>
          <a:p>
            <a:pPr lvl="1"/>
            <a:r>
              <a:rPr lang="en-US" dirty="0" smtClean="0"/>
              <a:t>Median value of 600-1,600 sf unit sold prior year</a:t>
            </a:r>
          </a:p>
          <a:p>
            <a:pPr lvl="1"/>
            <a:r>
              <a:rPr lang="en-US" dirty="0" smtClean="0"/>
              <a:t>Multiply by 900 sf</a:t>
            </a:r>
          </a:p>
          <a:p>
            <a:pPr lvl="1"/>
            <a:r>
              <a:rPr lang="en-US" dirty="0" smtClean="0"/>
              <a:t>Minus the affordable house price for a household at the Park City workforce wage</a:t>
            </a:r>
          </a:p>
          <a:p>
            <a:r>
              <a:rPr lang="en-US" dirty="0" smtClean="0"/>
              <a:t>Is the City receiving adequate revenues?</a:t>
            </a:r>
          </a:p>
          <a:p>
            <a:pPr lvl="1"/>
            <a:r>
              <a:rPr lang="en-US" dirty="0" smtClean="0"/>
              <a:t>To build the same number of units as the 15% residential or 20% commercial mitigation rate?</a:t>
            </a:r>
          </a:p>
          <a:p>
            <a:r>
              <a:rPr lang="en-US" dirty="0" smtClean="0"/>
              <a:t>Other approaches can be evaluated as shown on the next slide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336790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Fee in-lieu Alternatives</a:t>
            </a:r>
            <a:br>
              <a:rPr lang="en-US" dirty="0" smtClean="0"/>
            </a:br>
            <a:r>
              <a:rPr lang="en-US" sz="1800" dirty="0" smtClean="0"/>
              <a:t>(…for a 40-unit project (4,000 sqft/unit); 6-unit IZ </a:t>
            </a:r>
            <a:r>
              <a:rPr lang="en-US" sz="1800" dirty="0" err="1" smtClean="0"/>
              <a:t>req’t</a:t>
            </a:r>
            <a:r>
              <a:rPr lang="en-US" sz="1800" dirty="0" smtClean="0"/>
              <a:t>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b="1" dirty="0" smtClean="0"/>
              <a:t>Approaches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Difference btw. market median and affordable price (150% AMI)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% of construction cost (varies)</a:t>
            </a:r>
            <a:br>
              <a:rPr lang="en-US" dirty="0" smtClean="0"/>
            </a:br>
            <a:endParaRPr lang="en-US" dirty="0" smtClean="0"/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% of maximum affordable sales price</a:t>
            </a:r>
            <a:br>
              <a:rPr lang="en-US" dirty="0" smtClean="0"/>
            </a:br>
            <a:endParaRPr lang="en-US" dirty="0" smtClean="0"/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Land value-based (varies)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Nexus-based (residential)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b="1" dirty="0" smtClean="0"/>
              <a:t>Total Fee Examples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$400,000 - $260,000 = $140,000 / unit = </a:t>
            </a:r>
            <a:r>
              <a:rPr lang="en-US" b="1" dirty="0" smtClean="0"/>
              <a:t>$840K</a:t>
            </a:r>
            <a:br>
              <a:rPr lang="en-US" b="1" dirty="0" smtClean="0"/>
            </a:br>
            <a:endParaRPr lang="en-US" b="1" dirty="0" smtClean="0"/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$240,000 x 75% = $180,000 / unit = </a:t>
            </a:r>
            <a:r>
              <a:rPr lang="en-US" b="1" dirty="0" smtClean="0"/>
              <a:t>$1.1M</a:t>
            </a:r>
            <a:br>
              <a:rPr lang="en-US" b="1" dirty="0" smtClean="0"/>
            </a:br>
            <a:endParaRPr lang="en-US" b="1" dirty="0" smtClean="0"/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$260,000 x 75% = $195,000 </a:t>
            </a:r>
            <a:r>
              <a:rPr lang="en-US" dirty="0"/>
              <a:t>/ unit = </a:t>
            </a:r>
            <a:r>
              <a:rPr lang="en-US" b="1" dirty="0"/>
              <a:t>$</a:t>
            </a:r>
            <a:r>
              <a:rPr lang="en-US" b="1" dirty="0" smtClean="0"/>
              <a:t>1.2M</a:t>
            </a:r>
            <a:br>
              <a:rPr lang="en-US" b="1" dirty="0" smtClean="0"/>
            </a:br>
            <a:endParaRPr lang="en-US" dirty="0" smtClean="0"/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$50 x 1 acre (43,560 sqft) X 80% = </a:t>
            </a:r>
            <a:r>
              <a:rPr lang="en-US" b="1" dirty="0" smtClean="0"/>
              <a:t>$1.7M</a:t>
            </a:r>
            <a:br>
              <a:rPr lang="en-US" b="1" dirty="0" smtClean="0"/>
            </a:br>
            <a:endParaRPr lang="en-US" b="1" dirty="0" smtClean="0"/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$10.00** / sqft x 160,000 sqft = </a:t>
            </a:r>
            <a:r>
              <a:rPr lang="en-US" b="1" dirty="0" smtClean="0"/>
              <a:t>$1.6M</a:t>
            </a:r>
            <a:br>
              <a:rPr lang="en-US" b="1" dirty="0" smtClean="0"/>
            </a:br>
            <a:endParaRPr lang="en-US" b="1" dirty="0"/>
          </a:p>
        </p:txBody>
      </p:sp>
      <p:sp>
        <p:nvSpPr>
          <p:cNvPr id="5" name="TextBox 4"/>
          <p:cNvSpPr txBox="1"/>
          <p:nvPr/>
        </p:nvSpPr>
        <p:spPr>
          <a:xfrm>
            <a:off x="5200650" y="6131957"/>
            <a:ext cx="441007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latin typeface="Calibri" panose="020F0502020204030204" pitchFamily="34" charset="0"/>
              </a:rPr>
              <a:t>** This is a made-up number.</a:t>
            </a:r>
            <a:endParaRPr lang="en-US" sz="1400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155915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Modify the housing resolution to apply to all new residential development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Consider applying the IZ to all new development </a:t>
            </a:r>
          </a:p>
          <a:p>
            <a:pPr lvl="1"/>
            <a:r>
              <a:rPr lang="en-US" dirty="0" smtClean="0"/>
              <a:t>Includes infill and second homes</a:t>
            </a:r>
          </a:p>
          <a:p>
            <a:pPr lvl="1"/>
            <a:r>
              <a:rPr lang="en-US" dirty="0" smtClean="0"/>
              <a:t>Exempt housing built at affordable levels</a:t>
            </a:r>
          </a:p>
          <a:p>
            <a:pPr lvl="1"/>
            <a:r>
              <a:rPr lang="en-US" dirty="0" smtClean="0"/>
              <a:t>100% AMI is $89,886 = $359,600 home</a:t>
            </a:r>
          </a:p>
          <a:p>
            <a:pPr lvl="1"/>
            <a:r>
              <a:rPr lang="en-US" dirty="0" smtClean="0"/>
              <a:t>Workforce wage at 150% is = $282,700 home</a:t>
            </a:r>
          </a:p>
          <a:p>
            <a:r>
              <a:rPr lang="en-US" dirty="0" smtClean="0"/>
              <a:t>Residential linkage program is an alternative</a:t>
            </a:r>
          </a:p>
          <a:p>
            <a:pPr lvl="1"/>
            <a:r>
              <a:rPr lang="en-US" dirty="0" smtClean="0"/>
              <a:t>Data intensive </a:t>
            </a:r>
          </a:p>
          <a:p>
            <a:pPr lvl="1"/>
            <a:r>
              <a:rPr lang="en-US" dirty="0" smtClean="0"/>
              <a:t>Calculates the employees generated by luxury homes</a:t>
            </a:r>
          </a:p>
          <a:p>
            <a:pPr lvl="1"/>
            <a:r>
              <a:rPr lang="en-US" dirty="0" smtClean="0"/>
              <a:t>Quantifies the units or sq. ft. of housing needed for a determined % of the directly generated workers</a:t>
            </a:r>
          </a:p>
          <a:p>
            <a:r>
              <a:rPr lang="en-US" dirty="0"/>
              <a:t>Modify or confirm the </a:t>
            </a:r>
            <a:r>
              <a:rPr lang="en-US" dirty="0" smtClean="0"/>
              <a:t> </a:t>
            </a:r>
            <a:r>
              <a:rPr lang="en-US" dirty="0"/>
              <a:t>mitigation factor</a:t>
            </a:r>
          </a:p>
          <a:p>
            <a:pPr lvl="1"/>
            <a:r>
              <a:rPr lang="en-US" dirty="0"/>
              <a:t>Policy goal = to the % of workforce to be housed locally</a:t>
            </a:r>
          </a:p>
          <a:p>
            <a:pPr lvl="1"/>
            <a:r>
              <a:rPr lang="en-US" dirty="0"/>
              <a:t>Not consistent with the 34% location substitution factor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65133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City should balance shared equity with price appreciation limits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Establish a program to provide soft second mortgages to lower the entry cost for affordable units</a:t>
            </a:r>
          </a:p>
          <a:p>
            <a:pPr lvl="1"/>
            <a:r>
              <a:rPr lang="en-US" dirty="0" smtClean="0"/>
              <a:t>Limited appreciation cap plays with the market too much, arbitrary rates</a:t>
            </a:r>
          </a:p>
          <a:p>
            <a:pPr lvl="1"/>
            <a:r>
              <a:rPr lang="en-US" dirty="0" smtClean="0"/>
              <a:t>Shared equity and ownership programs useful in tandem</a:t>
            </a:r>
          </a:p>
          <a:p>
            <a:pPr lvl="2"/>
            <a:r>
              <a:rPr lang="en-US" dirty="0" smtClean="0"/>
              <a:t>Shared equity for markets with new development</a:t>
            </a:r>
          </a:p>
          <a:p>
            <a:pPr lvl="2"/>
            <a:r>
              <a:rPr lang="en-US" dirty="0" smtClean="0"/>
              <a:t>Shared ownership where existing inventory is only option for increasing supply</a:t>
            </a:r>
          </a:p>
          <a:p>
            <a:pPr lvl="1"/>
            <a:r>
              <a:rPr lang="en-US" dirty="0" smtClean="0"/>
              <a:t>Shared ownership is basically the model of a community land trust</a:t>
            </a:r>
          </a:p>
          <a:p>
            <a:pPr lvl="2"/>
            <a:r>
              <a:rPr lang="en-US" dirty="0" smtClean="0"/>
              <a:t>May be a bit cumbersome, may have resistance from buyers</a:t>
            </a:r>
          </a:p>
          <a:p>
            <a:pPr lvl="2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80128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Expand the density bonus for affordable housing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Current density bonus doesn’t work well</a:t>
            </a:r>
          </a:p>
          <a:p>
            <a:pPr lvl="1"/>
            <a:r>
              <a:rPr lang="en-US" dirty="0" smtClean="0"/>
              <a:t>10% bonus if building 30% affordable</a:t>
            </a:r>
          </a:p>
          <a:p>
            <a:pPr lvl="1"/>
            <a:r>
              <a:rPr lang="en-US" dirty="0" smtClean="0"/>
              <a:t>Either build 15% affordable, or</a:t>
            </a:r>
          </a:p>
          <a:p>
            <a:pPr lvl="1"/>
            <a:r>
              <a:rPr lang="en-US" dirty="0" smtClean="0"/>
              <a:t>Build an additional 15% affordable with a 10% density bonus</a:t>
            </a:r>
          </a:p>
          <a:p>
            <a:r>
              <a:rPr lang="en-US" dirty="0" smtClean="0"/>
              <a:t>Recommend increasing the density bonus to 20 to 40 percent</a:t>
            </a:r>
          </a:p>
          <a:p>
            <a:pPr lvl="1"/>
            <a:r>
              <a:rPr lang="en-US" dirty="0" smtClean="0"/>
              <a:t>Should be based on construction type</a:t>
            </a:r>
          </a:p>
          <a:p>
            <a:pPr lvl="1"/>
            <a:r>
              <a:rPr lang="en-US" dirty="0" smtClean="0"/>
              <a:t>Should directly offset the additional affordable housing requirement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82433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City should establish priorities for the $40M affordable housing allocation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Potential options</a:t>
            </a:r>
          </a:p>
          <a:p>
            <a:pPr lvl="1"/>
            <a:r>
              <a:rPr lang="en-US" dirty="0" smtClean="0"/>
              <a:t>Developer solicitation (NOFA)</a:t>
            </a:r>
          </a:p>
          <a:p>
            <a:pPr lvl="1"/>
            <a:r>
              <a:rPr lang="en-US" dirty="0" smtClean="0"/>
              <a:t>Acquire a strategic land parcel</a:t>
            </a:r>
          </a:p>
          <a:p>
            <a:pPr lvl="1"/>
            <a:r>
              <a:rPr lang="en-US" dirty="0" smtClean="0"/>
              <a:t>Purchase existing units to maintain as affordable</a:t>
            </a:r>
          </a:p>
          <a:p>
            <a:pPr lvl="1"/>
            <a:r>
              <a:rPr lang="en-US" dirty="0" smtClean="0"/>
              <a:t>Create a mortgage and/or shared equity pool</a:t>
            </a:r>
          </a:p>
          <a:p>
            <a:r>
              <a:rPr lang="en-US" dirty="0" smtClean="0"/>
              <a:t>Also consider establishing a permanent funding allocation or source</a:t>
            </a:r>
          </a:p>
          <a:p>
            <a:pPr lvl="1"/>
            <a:r>
              <a:rPr lang="en-US" dirty="0" smtClean="0"/>
              <a:t>Community-based solution</a:t>
            </a:r>
          </a:p>
          <a:p>
            <a:pPr lvl="1"/>
            <a:r>
              <a:rPr lang="en-US" dirty="0" smtClean="0"/>
              <a:t>Broadens the housing burden beyond new development 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05635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Agenda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Summary of Findings</a:t>
            </a:r>
          </a:p>
          <a:p>
            <a:r>
              <a:rPr lang="en-US" dirty="0" smtClean="0"/>
              <a:t>Recommendations</a:t>
            </a:r>
          </a:p>
          <a:p>
            <a:r>
              <a:rPr lang="en-US" dirty="0" smtClean="0"/>
              <a:t>Discussion</a:t>
            </a:r>
          </a:p>
          <a:p>
            <a:r>
              <a:rPr lang="en-US" dirty="0" smtClean="0"/>
              <a:t>Next Steps</a:t>
            </a:r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42492042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Additional slides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29074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In-Lieu Fee Considerations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Is the amount of the fee sufficient to…</a:t>
            </a:r>
          </a:p>
          <a:p>
            <a:pPr lvl="1"/>
            <a:r>
              <a:rPr lang="en-US" dirty="0" smtClean="0"/>
              <a:t>Build or buy-down units elsewhere?</a:t>
            </a:r>
          </a:p>
          <a:p>
            <a:r>
              <a:rPr lang="en-US" dirty="0" smtClean="0"/>
              <a:t>How </a:t>
            </a:r>
            <a:r>
              <a:rPr lang="en-US" dirty="0"/>
              <a:t>much does the City want to rely on outside information for the calculation? </a:t>
            </a:r>
            <a:r>
              <a:rPr lang="en-US" dirty="0" smtClean="0"/>
              <a:t>E.g. (follows the #s on previous slide)</a:t>
            </a:r>
          </a:p>
          <a:p>
            <a:pPr marL="800100" lvl="1" indent="-342900">
              <a:buFont typeface="+mj-lt"/>
              <a:buAutoNum type="arabicPeriod"/>
            </a:pPr>
            <a:r>
              <a:rPr lang="en-US" dirty="0" smtClean="0"/>
              <a:t>Market </a:t>
            </a:r>
            <a:r>
              <a:rPr lang="en-US" dirty="0"/>
              <a:t>rate price per square-foot from </a:t>
            </a:r>
            <a:r>
              <a:rPr lang="en-US" dirty="0" smtClean="0"/>
              <a:t>Assessor </a:t>
            </a:r>
          </a:p>
          <a:p>
            <a:pPr marL="800100" lvl="1" indent="-342900">
              <a:buFont typeface="+mj-lt"/>
              <a:buAutoNum type="arabicPeriod"/>
            </a:pPr>
            <a:r>
              <a:rPr lang="en-US" dirty="0" smtClean="0"/>
              <a:t>No </a:t>
            </a:r>
            <a:r>
              <a:rPr lang="en-US" dirty="0"/>
              <a:t>outside information is </a:t>
            </a:r>
            <a:r>
              <a:rPr lang="en-US" dirty="0" smtClean="0"/>
              <a:t>needed </a:t>
            </a:r>
          </a:p>
          <a:p>
            <a:pPr marL="800100" lvl="1" indent="-342900">
              <a:buFont typeface="+mj-lt"/>
              <a:buAutoNum type="arabicPeriod"/>
            </a:pPr>
            <a:r>
              <a:rPr lang="en-US" dirty="0" smtClean="0"/>
              <a:t>Construction </a:t>
            </a:r>
            <a:r>
              <a:rPr lang="en-US" dirty="0"/>
              <a:t>cost per square foot </a:t>
            </a:r>
            <a:r>
              <a:rPr lang="en-US" dirty="0" smtClean="0"/>
              <a:t>and Producer </a:t>
            </a:r>
            <a:r>
              <a:rPr lang="en-US" dirty="0"/>
              <a:t>Price Index </a:t>
            </a:r>
            <a:endParaRPr lang="en-US" dirty="0" smtClean="0"/>
          </a:p>
          <a:p>
            <a:pPr marL="800100" lvl="1" indent="-342900">
              <a:buFont typeface="+mj-lt"/>
              <a:buAutoNum type="arabicPeriod"/>
            </a:pPr>
            <a:r>
              <a:rPr lang="en-US" dirty="0" smtClean="0"/>
              <a:t>Land sales data</a:t>
            </a:r>
          </a:p>
          <a:p>
            <a:pPr marL="800100" lvl="1" indent="-342900">
              <a:buFont typeface="+mj-lt"/>
              <a:buAutoNum type="arabicPeriod"/>
            </a:pPr>
            <a:r>
              <a:rPr lang="en-US" dirty="0" smtClean="0"/>
              <a:t>Numerous data sources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91463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Commercial linkage fee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An “impact fee” on new non-residential development</a:t>
            </a:r>
          </a:p>
          <a:p>
            <a:pPr lvl="1"/>
            <a:r>
              <a:rPr lang="en-US" dirty="0" smtClean="0"/>
              <a:t>E.g. retail, office, industrial, lodging, or sub-classifications, etc.</a:t>
            </a:r>
          </a:p>
          <a:p>
            <a:r>
              <a:rPr lang="en-US" dirty="0" smtClean="0"/>
              <a:t>Fee paid by developers…</a:t>
            </a:r>
          </a:p>
          <a:p>
            <a:pPr lvl="1"/>
            <a:r>
              <a:rPr lang="en-US" dirty="0" smtClean="0"/>
              <a:t>per square-foot basis</a:t>
            </a:r>
          </a:p>
          <a:p>
            <a:pPr lvl="1"/>
            <a:r>
              <a:rPr lang="en-US" dirty="0" smtClean="0"/>
              <a:t>at time of other permitting and impact fees</a:t>
            </a:r>
          </a:p>
          <a:p>
            <a:pPr lvl="1"/>
            <a:r>
              <a:rPr lang="en-US" dirty="0" smtClean="0"/>
              <a:t>into a fund</a:t>
            </a:r>
          </a:p>
          <a:p>
            <a:pPr lvl="1"/>
            <a:r>
              <a:rPr lang="en-US" dirty="0" smtClean="0"/>
              <a:t>and sometimes the requirement is to “build” (more common in resorts)</a:t>
            </a:r>
          </a:p>
          <a:p>
            <a:r>
              <a:rPr lang="en-US" dirty="0" smtClean="0"/>
              <a:t>How are revenues used…</a:t>
            </a:r>
            <a:endParaRPr lang="en-US" dirty="0"/>
          </a:p>
          <a:p>
            <a:pPr lvl="1"/>
            <a:r>
              <a:rPr lang="en-US" dirty="0" smtClean="0"/>
              <a:t>new affordable housing production</a:t>
            </a:r>
          </a:p>
          <a:p>
            <a:pPr lvl="1"/>
            <a:r>
              <a:rPr lang="en-US" dirty="0" smtClean="0"/>
              <a:t>acquisition, rehab, or preservation</a:t>
            </a:r>
          </a:p>
          <a:p>
            <a:pPr lvl="1"/>
            <a:r>
              <a:rPr lang="en-US" dirty="0" smtClean="0"/>
              <a:t>down payment assistance programs to income-qualified buyers</a:t>
            </a:r>
          </a:p>
          <a:p>
            <a:pPr lvl="1"/>
            <a:r>
              <a:rPr lang="en-US" dirty="0" smtClean="0"/>
              <a:t>etc.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83920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Motivation for establishing </a:t>
            </a:r>
            <a:r>
              <a:rPr lang="en-US" dirty="0" smtClean="0"/>
              <a:t>a program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Common rationale… </a:t>
            </a:r>
          </a:p>
          <a:p>
            <a:pPr lvl="1"/>
            <a:r>
              <a:rPr lang="en-US" dirty="0" smtClean="0"/>
              <a:t>by generating demand for new employees and (low/moderate income) households, a city is justified in requiring new non-residential development to mitigate/ameliorate/address some of that need</a:t>
            </a:r>
          </a:p>
          <a:p>
            <a:r>
              <a:rPr lang="en-US" dirty="0" smtClean="0"/>
              <a:t>Common “whereas” clauses:</a:t>
            </a:r>
          </a:p>
          <a:p>
            <a:pPr lvl="1"/>
            <a:r>
              <a:rPr lang="en-US" dirty="0" smtClean="0"/>
              <a:t>Private market is not supplying adequate affordable housing for low- or moderate-income workers</a:t>
            </a:r>
          </a:p>
          <a:p>
            <a:pPr lvl="1"/>
            <a:r>
              <a:rPr lang="en-US" dirty="0" smtClean="0"/>
              <a:t>Housing costs are increasing faster than incomes </a:t>
            </a:r>
          </a:p>
          <a:p>
            <a:pPr lvl="1"/>
            <a:r>
              <a:rPr lang="en-US" dirty="0" smtClean="0"/>
              <a:t>Businesses increasingly facing shortage of low- and moderate-income wage workers</a:t>
            </a:r>
          </a:p>
          <a:p>
            <a:pPr lvl="1"/>
            <a:r>
              <a:rPr lang="en-US" dirty="0" smtClean="0"/>
              <a:t>Workers enduring longer and longer commutes</a:t>
            </a:r>
          </a:p>
          <a:p>
            <a:pPr lvl="1"/>
            <a:r>
              <a:rPr lang="en-US" dirty="0" smtClean="0"/>
              <a:t>Community “exporting” its housing problems to outlying areas</a:t>
            </a:r>
          </a:p>
          <a:p>
            <a:pPr lvl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2060334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Authority and legal basis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Developed </a:t>
            </a:r>
            <a:r>
              <a:rPr lang="en-US" dirty="0"/>
              <a:t>as an alternative to exactions</a:t>
            </a:r>
          </a:p>
          <a:p>
            <a:r>
              <a:rPr lang="en-US" dirty="0"/>
              <a:t>Established under a municipality’s zoning </a:t>
            </a:r>
            <a:r>
              <a:rPr lang="en-US" dirty="0" smtClean="0"/>
              <a:t>ordinance</a:t>
            </a:r>
          </a:p>
          <a:p>
            <a:r>
              <a:rPr lang="en-US" dirty="0" smtClean="0"/>
              <a:t>Must still be grounded in precedents est’d </a:t>
            </a:r>
            <a:r>
              <a:rPr lang="en-US" dirty="0"/>
              <a:t>by SCOTUS </a:t>
            </a:r>
            <a:r>
              <a:rPr lang="en-US" dirty="0" smtClean="0"/>
              <a:t>in exactions cases </a:t>
            </a:r>
            <a:r>
              <a:rPr lang="en-US" i="1" dirty="0"/>
              <a:t>Nollan</a:t>
            </a:r>
            <a:r>
              <a:rPr lang="en-US" dirty="0"/>
              <a:t> and </a:t>
            </a:r>
            <a:r>
              <a:rPr lang="en-US" i="1" dirty="0" smtClean="0"/>
              <a:t>Dolan</a:t>
            </a:r>
            <a:endParaRPr lang="en-US" dirty="0"/>
          </a:p>
          <a:p>
            <a:pPr lvl="1"/>
            <a:r>
              <a:rPr lang="en-US" i="1" dirty="0" smtClean="0"/>
              <a:t>Essential nexus</a:t>
            </a:r>
            <a:r>
              <a:rPr lang="en-US" dirty="0" smtClean="0"/>
              <a:t> </a:t>
            </a:r>
            <a:r>
              <a:rPr lang="en-US" dirty="0"/>
              <a:t>between the impact of the development and the “exaction” (</a:t>
            </a:r>
            <a:r>
              <a:rPr lang="en-US" i="1" dirty="0"/>
              <a:t>Nollan</a:t>
            </a:r>
            <a:r>
              <a:rPr lang="en-US" dirty="0"/>
              <a:t>, 1987)</a:t>
            </a:r>
          </a:p>
          <a:p>
            <a:pPr lvl="1"/>
            <a:r>
              <a:rPr lang="en-US" i="1" dirty="0"/>
              <a:t>Rough proportionality </a:t>
            </a:r>
            <a:r>
              <a:rPr lang="en-US" dirty="0"/>
              <a:t>between the burden placed on the community and burden placed on the development (</a:t>
            </a:r>
            <a:r>
              <a:rPr lang="en-US" i="1" dirty="0"/>
              <a:t>Dolan</a:t>
            </a:r>
            <a:r>
              <a:rPr lang="en-US" dirty="0"/>
              <a:t>, 1994</a:t>
            </a:r>
            <a:r>
              <a:rPr lang="en-US" dirty="0" smtClean="0"/>
              <a:t>)</a:t>
            </a:r>
          </a:p>
          <a:p>
            <a:r>
              <a:rPr lang="en-US" dirty="0" smtClean="0"/>
              <a:t>Must also be consistent with any state court decisions</a:t>
            </a:r>
          </a:p>
          <a:p>
            <a:pPr lvl="1"/>
            <a:r>
              <a:rPr lang="en-US" dirty="0" smtClean="0"/>
              <a:t>E.g. </a:t>
            </a:r>
            <a:r>
              <a:rPr lang="en-US" dirty="0" err="1" smtClean="0"/>
              <a:t>Zelinger</a:t>
            </a:r>
            <a:r>
              <a:rPr lang="en-US" dirty="0" smtClean="0"/>
              <a:t> v. City and County of Denver (1986), where the Supreme Court of Colorado ruled in deference to the </a:t>
            </a:r>
            <a:r>
              <a:rPr lang="en-US" dirty="0" err="1" smtClean="0"/>
              <a:t>stormwater</a:t>
            </a:r>
            <a:r>
              <a:rPr lang="en-US" dirty="0" smtClean="0"/>
              <a:t> drainage facilities ordinance “special fee” because its calculations were based on a study by experts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85886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Documentation: the nexus study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Nexus ≈ connection</a:t>
            </a:r>
          </a:p>
          <a:p>
            <a:r>
              <a:rPr lang="en-US" dirty="0" smtClean="0"/>
              <a:t>Determining how (a) much affordable housing need is generated by (b) a specific development is challenging</a:t>
            </a:r>
          </a:p>
          <a:p>
            <a:pPr lvl="1"/>
            <a:r>
              <a:rPr lang="en-US" dirty="0" smtClean="0"/>
              <a:t>And requires a rigorous quantitative study ≈ a nexus study</a:t>
            </a:r>
          </a:p>
          <a:p>
            <a:r>
              <a:rPr lang="en-US" dirty="0" smtClean="0"/>
              <a:t>Components</a:t>
            </a:r>
          </a:p>
          <a:p>
            <a:pPr lvl="1"/>
            <a:r>
              <a:rPr lang="en-US" dirty="0" smtClean="0"/>
              <a:t>General: analyze fluctuations in housing prices and demographics to new market-rate housing and non-residential development</a:t>
            </a:r>
          </a:p>
          <a:p>
            <a:pPr lvl="1"/>
            <a:r>
              <a:rPr lang="en-US" dirty="0" smtClean="0"/>
              <a:t>Specific: document the magnitude of the impacts on affordable housing need stemming from non-residential development</a:t>
            </a:r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60641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Required nexus study findings…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Purpose of fee</a:t>
            </a:r>
          </a:p>
          <a:p>
            <a:r>
              <a:rPr lang="en-US" dirty="0" smtClean="0"/>
              <a:t>How the fee is used</a:t>
            </a:r>
          </a:p>
          <a:p>
            <a:r>
              <a:rPr lang="en-US" dirty="0" smtClean="0"/>
              <a:t>Quantify a reasonable relationship between the fee and the type of development</a:t>
            </a:r>
          </a:p>
          <a:p>
            <a:r>
              <a:rPr lang="en-US" dirty="0" smtClean="0"/>
              <a:t>Quantify a reasonable relationship between demand for affordable housing and the type of development</a:t>
            </a:r>
          </a:p>
          <a:p>
            <a:r>
              <a:rPr lang="en-US" dirty="0" smtClean="0"/>
              <a:t>Demonstrate a reasonable relationship between the fee and the cost of the “public benefit” attributable to the development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805623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the nexus study involves…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Specifically, establishing </a:t>
            </a:r>
            <a:r>
              <a:rPr lang="en-US" dirty="0"/>
              <a:t>the nexus between (a) and (b)</a:t>
            </a:r>
          </a:p>
          <a:p>
            <a:pPr lvl="1"/>
            <a:r>
              <a:rPr lang="en-US" dirty="0"/>
              <a:t>Employee generation by land use </a:t>
            </a:r>
            <a:r>
              <a:rPr lang="en-US" dirty="0" smtClean="0"/>
              <a:t>type</a:t>
            </a:r>
          </a:p>
          <a:p>
            <a:pPr lvl="2"/>
            <a:r>
              <a:rPr lang="en-US" dirty="0" smtClean="0"/>
              <a:t>Deciding which and how many categories</a:t>
            </a:r>
            <a:endParaRPr lang="en-US" dirty="0"/>
          </a:p>
          <a:p>
            <a:pPr lvl="1"/>
            <a:r>
              <a:rPr lang="en-US" dirty="0"/>
              <a:t>Employee generation by income level</a:t>
            </a:r>
          </a:p>
          <a:p>
            <a:pPr lvl="1"/>
            <a:r>
              <a:rPr lang="en-US" dirty="0"/>
              <a:t>Conversion to households</a:t>
            </a:r>
          </a:p>
          <a:p>
            <a:pPr lvl="1"/>
            <a:r>
              <a:rPr lang="en-US" dirty="0"/>
              <a:t>Distinguishing between full-time and </a:t>
            </a:r>
            <a:r>
              <a:rPr lang="en-US" dirty="0" smtClean="0"/>
              <a:t>part-time (or use FTEs)</a:t>
            </a:r>
            <a:endParaRPr lang="en-US" dirty="0"/>
          </a:p>
          <a:p>
            <a:pPr lvl="1"/>
            <a:r>
              <a:rPr lang="en-US" dirty="0"/>
              <a:t>Commuting </a:t>
            </a:r>
            <a:r>
              <a:rPr lang="en-US" dirty="0" smtClean="0"/>
              <a:t>factor (optional)</a:t>
            </a:r>
            <a:endParaRPr lang="en-US" dirty="0"/>
          </a:p>
          <a:p>
            <a:pPr lvl="1"/>
            <a:r>
              <a:rPr lang="en-US" dirty="0"/>
              <a:t>Estimating the gap between maximum affordable price and market-rate</a:t>
            </a:r>
          </a:p>
          <a:p>
            <a:pPr lvl="1"/>
            <a:r>
              <a:rPr lang="en-US" dirty="0"/>
              <a:t>Determination of per square-foot factors by land use type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880956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Land use category options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73297116"/>
              </p:ext>
            </p:extLst>
          </p:nvPr>
        </p:nvGraphicFramePr>
        <p:xfrm>
          <a:off x="457200" y="1181100"/>
          <a:ext cx="8229600" cy="507841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97787496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it works…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Example office linkage fee = $4.00 / square foot</a:t>
            </a:r>
          </a:p>
          <a:p>
            <a:pPr lvl="1"/>
            <a:r>
              <a:rPr lang="en-US" dirty="0" smtClean="0"/>
              <a:t>New office development of 300,000 </a:t>
            </a:r>
            <a:r>
              <a:rPr lang="en-US" dirty="0" err="1" smtClean="0"/>
              <a:t>sqft</a:t>
            </a:r>
            <a:endParaRPr lang="en-US" dirty="0" smtClean="0"/>
          </a:p>
          <a:p>
            <a:pPr lvl="1"/>
            <a:r>
              <a:rPr lang="en-US" dirty="0" smtClean="0"/>
              <a:t>Fee ≈ $4.00 x 300,000 = $1.2 million</a:t>
            </a:r>
          </a:p>
          <a:p>
            <a:r>
              <a:rPr lang="en-US" dirty="0" smtClean="0"/>
              <a:t>Backing in to the assumptions</a:t>
            </a:r>
          </a:p>
          <a:p>
            <a:pPr lvl="1"/>
            <a:r>
              <a:rPr lang="en-US" dirty="0" smtClean="0"/>
              <a:t>Employment generation rate = 400 </a:t>
            </a:r>
            <a:r>
              <a:rPr lang="en-US" dirty="0" err="1" smtClean="0"/>
              <a:t>sqft</a:t>
            </a:r>
            <a:r>
              <a:rPr lang="en-US" dirty="0" smtClean="0"/>
              <a:t> per job = 250 jobs per 100,000 </a:t>
            </a:r>
            <a:r>
              <a:rPr lang="en-US" dirty="0" err="1" smtClean="0"/>
              <a:t>sqft</a:t>
            </a:r>
            <a:endParaRPr lang="en-US" dirty="0" smtClean="0"/>
          </a:p>
          <a:p>
            <a:pPr lvl="1"/>
            <a:r>
              <a:rPr lang="en-US" dirty="0" smtClean="0"/>
              <a:t># VLI / LI jobs = 35 per 100K </a:t>
            </a:r>
            <a:r>
              <a:rPr lang="en-US" dirty="0" err="1" smtClean="0"/>
              <a:t>sqft</a:t>
            </a:r>
            <a:endParaRPr lang="en-US" dirty="0" smtClean="0"/>
          </a:p>
          <a:p>
            <a:pPr lvl="1"/>
            <a:r>
              <a:rPr lang="en-US" dirty="0" smtClean="0"/>
              <a:t>Households (@ 1.5 jobs per household) = 20</a:t>
            </a:r>
          </a:p>
          <a:p>
            <a:pPr lvl="1"/>
            <a:r>
              <a:rPr lang="en-US" dirty="0" smtClean="0"/>
              <a:t>Affordability gaps ≈ $20,000 per unit</a:t>
            </a:r>
          </a:p>
          <a:p>
            <a:pPr lvl="1"/>
            <a:r>
              <a:rPr lang="en-US" dirty="0" smtClean="0"/>
              <a:t>Total affordability gap = $400,000 per 100,000 </a:t>
            </a:r>
            <a:r>
              <a:rPr lang="en-US" dirty="0" err="1" smtClean="0"/>
              <a:t>sqft</a:t>
            </a:r>
            <a:endParaRPr lang="en-US" dirty="0" smtClean="0"/>
          </a:p>
          <a:p>
            <a:pPr lvl="1"/>
            <a:r>
              <a:rPr lang="en-US" dirty="0" smtClean="0"/>
              <a:t>Fee = $4.00 / </a:t>
            </a:r>
            <a:r>
              <a:rPr lang="en-US" smtClean="0"/>
              <a:t>sqft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88443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 of Findings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24289417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Who uses them?</a:t>
            </a:r>
            <a:endParaRPr lang="en-US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74" r="1465" b="37306"/>
          <a:stretch/>
        </p:blipFill>
        <p:spPr bwMode="auto">
          <a:xfrm>
            <a:off x="161986" y="1181101"/>
            <a:ext cx="8820028" cy="41788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630572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 of Findings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i="1" dirty="0" smtClean="0"/>
              <a:t>The housing affordability gap continues to widen</a:t>
            </a:r>
          </a:p>
          <a:p>
            <a:r>
              <a:rPr lang="en-US" dirty="0"/>
              <a:t>Rapid housing </a:t>
            </a:r>
            <a:r>
              <a:rPr lang="en-US" dirty="0" smtClean="0"/>
              <a:t>appreciation 2000-2014</a:t>
            </a:r>
            <a:endParaRPr lang="en-US" dirty="0"/>
          </a:p>
          <a:p>
            <a:pPr lvl="2"/>
            <a:r>
              <a:rPr lang="en-US" dirty="0" smtClean="0"/>
              <a:t>Single </a:t>
            </a:r>
            <a:r>
              <a:rPr lang="en-US" dirty="0"/>
              <a:t>family 6.7</a:t>
            </a:r>
            <a:r>
              <a:rPr lang="en-US" dirty="0" smtClean="0"/>
              <a:t>% per year</a:t>
            </a:r>
            <a:endParaRPr lang="en-US" dirty="0"/>
          </a:p>
          <a:p>
            <a:pPr lvl="2"/>
            <a:r>
              <a:rPr lang="en-US" dirty="0" smtClean="0"/>
              <a:t>Condos </a:t>
            </a:r>
            <a:r>
              <a:rPr lang="en-US" dirty="0"/>
              <a:t>at 5.5</a:t>
            </a:r>
            <a:r>
              <a:rPr lang="en-US" dirty="0" smtClean="0"/>
              <a:t>% per year</a:t>
            </a:r>
            <a:endParaRPr lang="en-US" dirty="0"/>
          </a:p>
          <a:p>
            <a:pPr lvl="1"/>
            <a:r>
              <a:rPr lang="en-US" dirty="0" smtClean="0"/>
              <a:t>Wage </a:t>
            </a:r>
            <a:r>
              <a:rPr lang="en-US" dirty="0"/>
              <a:t>and income growth has lagged</a:t>
            </a:r>
          </a:p>
          <a:p>
            <a:pPr lvl="2"/>
            <a:r>
              <a:rPr lang="en-US" dirty="0"/>
              <a:t>Median income at 1.7% per year since 2000</a:t>
            </a:r>
          </a:p>
          <a:p>
            <a:pPr lvl="1"/>
            <a:r>
              <a:rPr lang="en-US" dirty="0"/>
              <a:t>Affordability gap has more than doubled</a:t>
            </a:r>
          </a:p>
          <a:p>
            <a:pPr lvl="2"/>
            <a:r>
              <a:rPr lang="en-US" dirty="0"/>
              <a:t>Increased from $375,000 to $949,000</a:t>
            </a:r>
          </a:p>
          <a:p>
            <a:pPr lvl="2"/>
            <a:r>
              <a:rPr lang="en-US" dirty="0"/>
              <a:t>Median HH income =$89,886</a:t>
            </a:r>
          </a:p>
          <a:p>
            <a:pPr lvl="2"/>
            <a:r>
              <a:rPr lang="en-US" dirty="0"/>
              <a:t>Median household can afford a $365,000 home</a:t>
            </a:r>
          </a:p>
          <a:p>
            <a:pPr lvl="2"/>
            <a:r>
              <a:rPr lang="en-US" dirty="0"/>
              <a:t>Average house price = $1.3 million</a:t>
            </a:r>
          </a:p>
          <a:p>
            <a:pPr marL="457200" indent="-457200"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7299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3" name="Picture 5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3061" b="56663"/>
          <a:stretch/>
        </p:blipFill>
        <p:spPr bwMode="auto">
          <a:xfrm>
            <a:off x="67671" y="1799432"/>
            <a:ext cx="9008658" cy="3259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Housing Prices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34674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 of Findings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i="1" dirty="0" smtClean="0"/>
              <a:t>There is a dwindling inventory of affordable housing</a:t>
            </a:r>
          </a:p>
          <a:p>
            <a:r>
              <a:rPr lang="en-US" dirty="0" smtClean="0"/>
              <a:t>2000 - 26% of for-sale inventory below $300,000</a:t>
            </a:r>
          </a:p>
          <a:p>
            <a:r>
              <a:rPr lang="en-US" dirty="0" smtClean="0"/>
              <a:t>2014 it dropped to 12%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b="1" i="1" dirty="0"/>
              <a:t>Resolution 13-15 applies to &lt; 50% of Residential </a:t>
            </a:r>
            <a:r>
              <a:rPr lang="en-US" b="1" i="1" dirty="0" smtClean="0"/>
              <a:t>Development</a:t>
            </a:r>
          </a:p>
          <a:p>
            <a:r>
              <a:rPr lang="en-US" dirty="0"/>
              <a:t>2005-2011 – 1,100 units permitted</a:t>
            </a:r>
          </a:p>
          <a:p>
            <a:r>
              <a:rPr lang="en-US" dirty="0"/>
              <a:t>78 affordable housing units built</a:t>
            </a:r>
          </a:p>
          <a:p>
            <a:r>
              <a:rPr lang="en-US" dirty="0"/>
              <a:t>At 15% IZ this equals 520 units subject to the ordinance</a:t>
            </a:r>
          </a:p>
          <a:p>
            <a:r>
              <a:rPr lang="en-US" dirty="0"/>
              <a:t>Nearly twice as many units would have been built if the IZ applied to all development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97385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Building Permits by Type, 2015</a:t>
            </a:r>
            <a:endParaRPr lang="en-US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9858" y="1676400"/>
            <a:ext cx="8264770" cy="4029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847579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 of Findings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i="1" dirty="0" smtClean="0"/>
              <a:t>Future development will be mostly infill</a:t>
            </a:r>
          </a:p>
          <a:p>
            <a:r>
              <a:rPr lang="en-US" dirty="0" smtClean="0"/>
              <a:t>Few new annexations and MPDs expected</a:t>
            </a:r>
          </a:p>
          <a:p>
            <a:r>
              <a:rPr lang="en-US" dirty="0" smtClean="0"/>
              <a:t>Most new development will be infill and re-builds</a:t>
            </a:r>
          </a:p>
          <a:p>
            <a:pPr marL="0" indent="0">
              <a:buNone/>
            </a:pPr>
            <a:endParaRPr lang="en-US" b="1" i="1" dirty="0" smtClean="0"/>
          </a:p>
          <a:p>
            <a:pPr marL="0" indent="0">
              <a:buNone/>
            </a:pPr>
            <a:r>
              <a:rPr lang="en-US" b="1" i="1" dirty="0" smtClean="0"/>
              <a:t>Revisions to the Housing Resolution have broadened the definition the community workforce</a:t>
            </a:r>
          </a:p>
          <a:p>
            <a:r>
              <a:rPr lang="en-US" dirty="0" smtClean="0"/>
              <a:t>1999 – police, teachers, firemen, service workers</a:t>
            </a:r>
          </a:p>
          <a:p>
            <a:r>
              <a:rPr lang="en-US" dirty="0" smtClean="0"/>
              <a:t>2006 – “essential” public and private sector service workers</a:t>
            </a:r>
          </a:p>
          <a:p>
            <a:r>
              <a:rPr lang="en-US" dirty="0" smtClean="0"/>
              <a:t>Also full time workers in Park City businesses</a:t>
            </a:r>
          </a:p>
          <a:p>
            <a:r>
              <a:rPr lang="en-US" dirty="0" smtClean="0"/>
              <a:t>“Essential” was later dropped from the resolution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46519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 of Findings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90625"/>
            <a:ext cx="8229600" cy="5078413"/>
          </a:xfrm>
        </p:spPr>
        <p:txBody>
          <a:bodyPr/>
          <a:lstStyle/>
          <a:p>
            <a:pPr marL="0" indent="0">
              <a:buNone/>
            </a:pPr>
            <a:r>
              <a:rPr lang="en-US" b="1" i="1" dirty="0" smtClean="0"/>
              <a:t>There are conflicting public objectives regarding height, view-shed, historic preservation, and open space</a:t>
            </a:r>
          </a:p>
          <a:p>
            <a:r>
              <a:rPr lang="en-US" dirty="0" smtClean="0"/>
              <a:t>All these factors increase housing costs and exacerbate affordability conditions</a:t>
            </a:r>
          </a:p>
          <a:p>
            <a:r>
              <a:rPr lang="en-US" dirty="0" smtClean="0"/>
              <a:t>Also impact the potential supply of housing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b="1" i="1" dirty="0" smtClean="0"/>
              <a:t>EPS employee generation survey data are generally     in-line with current factors in the housing resolution</a:t>
            </a:r>
          </a:p>
          <a:p>
            <a:r>
              <a:rPr lang="en-US" dirty="0" smtClean="0"/>
              <a:t>Current rate is 20% of 4.4 per 1,000 </a:t>
            </a:r>
            <a:r>
              <a:rPr lang="en-US" dirty="0" err="1" smtClean="0"/>
              <a:t>ft</a:t>
            </a:r>
            <a:endParaRPr lang="en-US" dirty="0" smtClean="0"/>
          </a:p>
          <a:p>
            <a:r>
              <a:rPr lang="en-US" dirty="0" smtClean="0"/>
              <a:t>Overall rate estimated at 3.9 per 1,000 </a:t>
            </a:r>
            <a:r>
              <a:rPr lang="en-US" dirty="0" err="1" smtClean="0"/>
              <a:t>ft</a:t>
            </a:r>
            <a:endParaRPr lang="en-US" dirty="0" smtClean="0"/>
          </a:p>
          <a:p>
            <a:r>
              <a:rPr lang="en-US" dirty="0" smtClean="0"/>
              <a:t>Sufficient detail to differentiate by land use category</a:t>
            </a:r>
          </a:p>
          <a:p>
            <a:pPr marL="0" indent="0">
              <a:buNone/>
            </a:pP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77356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EPSstyle</Template>
  <TotalTime>20116</TotalTime>
  <Words>1669</Words>
  <Application>Microsoft Office PowerPoint</Application>
  <PresentationFormat>On-screen Show (4:3)</PresentationFormat>
  <Paragraphs>248</Paragraphs>
  <Slides>30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1" baseType="lpstr">
      <vt:lpstr>Default Design</vt:lpstr>
      <vt:lpstr>Housing Resolution &amp; Policy Review</vt:lpstr>
      <vt:lpstr>Agenda</vt:lpstr>
      <vt:lpstr>Summary of Findings</vt:lpstr>
      <vt:lpstr>Summary of Findings</vt:lpstr>
      <vt:lpstr>Housing Prices</vt:lpstr>
      <vt:lpstr>Summary of Findings</vt:lpstr>
      <vt:lpstr>Building Permits by Type, 2015</vt:lpstr>
      <vt:lpstr>Summary of Findings</vt:lpstr>
      <vt:lpstr>Summary of Findings</vt:lpstr>
      <vt:lpstr>Employment Generation Rates</vt:lpstr>
      <vt:lpstr>Recommendations</vt:lpstr>
      <vt:lpstr>Provide additional financial incentives</vt:lpstr>
      <vt:lpstr>Modify the commercial component of the housing resolution</vt:lpstr>
      <vt:lpstr>Consider Modifying the In-Lieu Fee Structure</vt:lpstr>
      <vt:lpstr>Fee in-lieu Alternatives (…for a 40-unit project (4,000 sqft/unit); 6-unit IZ req’t)</vt:lpstr>
      <vt:lpstr>Modify the housing resolution to apply to all new residential development</vt:lpstr>
      <vt:lpstr>City should balance shared equity with price appreciation limits</vt:lpstr>
      <vt:lpstr>Expand the density bonus for affordable housing</vt:lpstr>
      <vt:lpstr>City should establish priorities for the $40M affordable housing allocation</vt:lpstr>
      <vt:lpstr>Additional slides</vt:lpstr>
      <vt:lpstr>In-Lieu Fee Considerations</vt:lpstr>
      <vt:lpstr>Commercial linkage fee</vt:lpstr>
      <vt:lpstr>Motivation for establishing a program</vt:lpstr>
      <vt:lpstr>Authority and legal basis</vt:lpstr>
      <vt:lpstr>Documentation: the nexus study</vt:lpstr>
      <vt:lpstr>Required nexus study findings…</vt:lpstr>
      <vt:lpstr>What the nexus study involves…</vt:lpstr>
      <vt:lpstr>Land use category options</vt:lpstr>
      <vt:lpstr>How it works…</vt:lpstr>
      <vt:lpstr>Who uses them?</vt:lpstr>
    </vt:vector>
  </TitlesOfParts>
  <Company>City of Aurora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David Schwartz</dc:creator>
  <cp:lastModifiedBy>Windows User</cp:lastModifiedBy>
  <cp:revision>600</cp:revision>
  <cp:lastPrinted>2016-01-30T00:57:04Z</cp:lastPrinted>
  <dcterms:created xsi:type="dcterms:W3CDTF">2008-10-25T03:36:08Z</dcterms:created>
  <dcterms:modified xsi:type="dcterms:W3CDTF">2016-02-01T22:43:08Z</dcterms:modified>
</cp:coreProperties>
</file>