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58" r:id="rId4"/>
    <p:sldId id="264" r:id="rId5"/>
    <p:sldId id="261" r:id="rId6"/>
    <p:sldId id="263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2"/>
    <p:restoredTop sz="94665"/>
  </p:normalViewPr>
  <p:slideViewPr>
    <p:cSldViewPr snapToGrid="0" snapToObjects="1">
      <p:cViewPr varScale="1">
        <p:scale>
          <a:sx n="120" d="100"/>
          <a:sy n="120" d="100"/>
        </p:scale>
        <p:origin x="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788E-41F4-2A41-B1D8-0105F721E471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AA563-A51B-214C-8E2B-4DDA1AB53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A563-A51B-214C-8E2B-4DDA1AB53F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330608-76DA-D64A-909D-7E91EF3C08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A4839D9-2A2E-EE45-AA4F-8D16B664EC83}" type="datetimeFigureOut">
              <a:rPr lang="en-US" smtClean="0"/>
              <a:t>2/5/19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101"/>
                </a:solidFill>
              </a:rPr>
              <a:t>Summit County Planning</a:t>
            </a:r>
            <a:br>
              <a:rPr lang="en-US" dirty="0" smtClean="0">
                <a:solidFill>
                  <a:srgbClr val="800101"/>
                </a:solidFill>
              </a:rPr>
            </a:br>
            <a:r>
              <a:rPr lang="en-US" dirty="0" smtClean="0">
                <a:solidFill>
                  <a:srgbClr val="800101"/>
                </a:solidFill>
              </a:rPr>
              <a:t>Leadership 101</a:t>
            </a:r>
            <a:endParaRPr lang="en-US" dirty="0">
              <a:solidFill>
                <a:srgbClr val="800101"/>
              </a:solidFill>
            </a:endParaRPr>
          </a:p>
        </p:txBody>
      </p:sp>
      <p:pic>
        <p:nvPicPr>
          <p:cNvPr id="6" name="Content Placeholder 5" descr="Screen Shot 2016-02-02 at 11.11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b="8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7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101"/>
                </a:solidFill>
              </a:rPr>
              <a:t>Summit County: The Numbers</a:t>
            </a:r>
            <a:endParaRPr lang="en-US" dirty="0">
              <a:solidFill>
                <a:srgbClr val="80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1,882 Sq. Miles </a:t>
            </a:r>
            <a:r>
              <a:rPr lang="en-US" sz="1400" i="1" dirty="0" smtClean="0"/>
              <a:t>(Delaware)</a:t>
            </a:r>
          </a:p>
          <a:p>
            <a:r>
              <a:rPr lang="en-US" sz="2400" dirty="0" smtClean="0"/>
              <a:t>6 Municipalities</a:t>
            </a:r>
          </a:p>
          <a:p>
            <a:r>
              <a:rPr lang="en-US" sz="2400" dirty="0" smtClean="0"/>
              <a:t>39,000 Parcels </a:t>
            </a:r>
            <a:r>
              <a:rPr lang="en-US" sz="1400" i="1" dirty="0" smtClean="0"/>
              <a:t>(Unincorporated)</a:t>
            </a:r>
          </a:p>
          <a:p>
            <a:r>
              <a:rPr lang="en-US" sz="2400" dirty="0" smtClean="0"/>
              <a:t>39,000 People</a:t>
            </a:r>
          </a:p>
          <a:p>
            <a:r>
              <a:rPr lang="en-US" sz="2400" dirty="0" smtClean="0"/>
              <a:t>10,000 Dogs</a:t>
            </a:r>
            <a:r>
              <a:rPr lang="en-US" sz="2400" dirty="0" smtClean="0">
                <a:solidFill>
                  <a:srgbClr val="800101"/>
                </a:solidFill>
              </a:rPr>
              <a:t>*</a:t>
            </a:r>
            <a:endParaRPr lang="en-US" sz="2400" dirty="0">
              <a:solidFill>
                <a:srgbClr val="800101"/>
              </a:solidFill>
            </a:endParaRPr>
          </a:p>
          <a:p>
            <a:endParaRPr lang="en-US" sz="2400" dirty="0" smtClean="0"/>
          </a:p>
          <a:p>
            <a:r>
              <a:rPr lang="en-US" sz="2400" u="sng" dirty="0" smtClean="0"/>
              <a:t>Left To Be Built</a:t>
            </a:r>
            <a:endParaRPr lang="en-US" sz="2400" u="sng" dirty="0"/>
          </a:p>
          <a:p>
            <a:pPr lvl="1"/>
            <a:r>
              <a:rPr lang="en-US" dirty="0" smtClean="0"/>
              <a:t>3,900 Vacant S.B. Lots</a:t>
            </a:r>
          </a:p>
          <a:p>
            <a:pPr lvl="1"/>
            <a:r>
              <a:rPr lang="en-US" dirty="0" smtClean="0"/>
              <a:t> 6M sf Resort</a:t>
            </a:r>
          </a:p>
          <a:p>
            <a:pPr lvl="1"/>
            <a:r>
              <a:rPr lang="en-US" dirty="0" smtClean="0"/>
              <a:t>2.5M sf. Commercial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7" name="Content Placeholder 6" descr="Screen Shot 2016-02-02 at 11.39.08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51" b="-59251"/>
          <a:stretch>
            <a:fillRect/>
          </a:stretch>
        </p:blipFill>
        <p:spPr>
          <a:xfrm>
            <a:off x="4442460" y="1536192"/>
            <a:ext cx="3657600" cy="4590288"/>
          </a:xfrm>
        </p:spPr>
      </p:pic>
    </p:spTree>
    <p:extLst>
      <p:ext uri="{BB962C8B-B14F-4D97-AF65-F5344CB8AC3E}">
        <p14:creationId xmlns:p14="http://schemas.microsoft.com/office/powerpoint/2010/main" val="35114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800101"/>
                </a:solidFill>
              </a:rPr>
              <a:t>Growth and Change: </a:t>
            </a:r>
            <a:br>
              <a:rPr lang="en-US" sz="3600" dirty="0" smtClean="0">
                <a:solidFill>
                  <a:srgbClr val="800101"/>
                </a:solidFill>
              </a:rPr>
            </a:br>
            <a:r>
              <a:rPr lang="en-US" sz="3600" dirty="0" smtClean="0">
                <a:solidFill>
                  <a:srgbClr val="800101"/>
                </a:solidFill>
              </a:rPr>
              <a:t>Proactive vs. Reactive Approaches</a:t>
            </a:r>
            <a:endParaRPr lang="en-US" sz="3600" dirty="0">
              <a:solidFill>
                <a:srgbClr val="80010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1600200"/>
            <a:ext cx="3371850" cy="4800600"/>
          </a:xfrm>
        </p:spPr>
      </p:pic>
    </p:spTree>
    <p:extLst>
      <p:ext uri="{BB962C8B-B14F-4D97-AF65-F5344CB8AC3E}">
        <p14:creationId xmlns:p14="http://schemas.microsoft.com/office/powerpoint/2010/main" val="8550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101"/>
                </a:solidFill>
              </a:rPr>
              <a:t>Two Planning Districts. Two Ideas. One Objective.</a:t>
            </a:r>
            <a:endParaRPr lang="en-US" dirty="0">
              <a:solidFill>
                <a:srgbClr val="800101"/>
              </a:solidFill>
            </a:endParaRPr>
          </a:p>
        </p:txBody>
      </p:sp>
      <p:pic>
        <p:nvPicPr>
          <p:cNvPr id="7" name="Content Placeholder 6" descr="Screen Shot 2016-02-02 at 2.23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b="4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3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800101"/>
                </a:solidFill>
              </a:rPr>
              <a:t>Snyderville Basin:  The Idea</a:t>
            </a:r>
            <a:br>
              <a:rPr lang="en-US" dirty="0" smtClean="0">
                <a:solidFill>
                  <a:srgbClr val="800101"/>
                </a:solidFill>
              </a:rPr>
            </a:br>
            <a:r>
              <a:rPr lang="en-US" sz="1600" dirty="0" smtClean="0">
                <a:solidFill>
                  <a:srgbClr val="800101"/>
                </a:solidFill>
              </a:rPr>
              <a:t>(Be Known For Our Distinct Neighborhoods and Open Spaces, Not Impressive Roadways)</a:t>
            </a:r>
            <a:endParaRPr lang="en-US" sz="1600" dirty="0">
              <a:solidFill>
                <a:srgbClr val="800101"/>
              </a:solidFill>
            </a:endParaRPr>
          </a:p>
        </p:txBody>
      </p:sp>
      <p:pic>
        <p:nvPicPr>
          <p:cNvPr id="5" name="Content Placeholder 4" descr="Screen Shot 2016-02-02 at 12.37.32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r="11530"/>
          <a:stretch>
            <a:fillRect/>
          </a:stretch>
        </p:blipFill>
        <p:spPr>
          <a:xfrm>
            <a:off x="457200" y="1536192"/>
            <a:ext cx="3657600" cy="45902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800101"/>
                </a:solidFill>
              </a:rPr>
              <a:t>Complete, Protect, and Enhance Existing Neighborhoods.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Infill Existing Before Filling in the Remaining.</a:t>
            </a:r>
          </a:p>
          <a:p>
            <a:r>
              <a:rPr lang="en-US" sz="2000" dirty="0" smtClean="0">
                <a:solidFill>
                  <a:srgbClr val="800101"/>
                </a:solidFill>
              </a:rPr>
              <a:t>Use Redevelopment as a Tool.</a:t>
            </a:r>
          </a:p>
          <a:p>
            <a:r>
              <a:rPr lang="en-US" sz="2000" dirty="0" smtClean="0">
                <a:solidFill>
                  <a:srgbClr val="58563A"/>
                </a:solidFill>
              </a:rPr>
              <a:t>Link neighborhoods through Open Space and Connectivity Corridors.</a:t>
            </a:r>
          </a:p>
          <a:p>
            <a:r>
              <a:rPr lang="en-US" sz="2000" dirty="0" smtClean="0">
                <a:solidFill>
                  <a:srgbClr val="800101"/>
                </a:solidFill>
              </a:rPr>
              <a:t>Manage Growth with Infrastructure and Transportation Choices.</a:t>
            </a:r>
          </a:p>
          <a:p>
            <a:r>
              <a:rPr lang="en-US" sz="2000" dirty="0" smtClean="0">
                <a:solidFill>
                  <a:srgbClr val="58563A"/>
                </a:solidFill>
              </a:rPr>
              <a:t>Tolerate the Car, Just Don’t incentivize them.</a:t>
            </a:r>
          </a:p>
          <a:p>
            <a:r>
              <a:rPr lang="en-US" sz="2000" dirty="0" smtClean="0">
                <a:solidFill>
                  <a:srgbClr val="800101"/>
                </a:solidFill>
              </a:rPr>
              <a:t>Kimball Junction Master Plan</a:t>
            </a:r>
          </a:p>
          <a:p>
            <a:r>
              <a:rPr lang="en-US" sz="2000" dirty="0" smtClean="0">
                <a:solidFill>
                  <a:srgbClr val="800101"/>
                </a:solidFill>
              </a:rPr>
              <a:t>Create a Code to Implement These Ideas.</a:t>
            </a:r>
            <a:endParaRPr lang="en-US" sz="2000" dirty="0">
              <a:solidFill>
                <a:srgbClr val="80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800101"/>
                </a:solidFill>
              </a:rPr>
              <a:t>Eastern Summit County: The Idea</a:t>
            </a:r>
            <a:br>
              <a:rPr lang="en-US" sz="4000" dirty="0" smtClean="0">
                <a:solidFill>
                  <a:srgbClr val="800101"/>
                </a:solidFill>
              </a:rPr>
            </a:br>
            <a:r>
              <a:rPr lang="en-US" sz="1800" dirty="0" smtClean="0">
                <a:solidFill>
                  <a:srgbClr val="800101"/>
                </a:solidFill>
              </a:rPr>
              <a:t>(Reestablish Community.  Recreate Opportunity)</a:t>
            </a:r>
            <a:endParaRPr lang="en-US" sz="1800" dirty="0">
              <a:solidFill>
                <a:srgbClr val="800101"/>
              </a:solidFill>
            </a:endParaRPr>
          </a:p>
        </p:txBody>
      </p:sp>
      <p:pic>
        <p:nvPicPr>
          <p:cNvPr id="5" name="Content Placeholder 4" descr="Screen Shot 2015-10-20 at 3.34.45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" r="-865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>
                <a:solidFill>
                  <a:srgbClr val="800101"/>
                </a:solidFill>
              </a:rPr>
              <a:t>Support Agricultural Heritage But Plan For a Changing Eastside Economy.</a:t>
            </a:r>
          </a:p>
          <a:p>
            <a:r>
              <a:rPr lang="en-US" sz="1800" dirty="0" smtClean="0">
                <a:solidFill>
                  <a:srgbClr val="800101"/>
                </a:solidFill>
              </a:rPr>
              <a:t>Zoning Ordinance &amp; Zoning Map Updates.</a:t>
            </a:r>
          </a:p>
          <a:p>
            <a:pPr lvl="1"/>
            <a:r>
              <a:rPr lang="en-US" sz="1400" dirty="0" smtClean="0">
                <a:solidFill>
                  <a:srgbClr val="58563A"/>
                </a:solidFill>
              </a:rPr>
              <a:t>Resolved </a:t>
            </a:r>
            <a:r>
              <a:rPr lang="en-US" sz="1400" dirty="0">
                <a:solidFill>
                  <a:srgbClr val="58563A"/>
                </a:solidFill>
              </a:rPr>
              <a:t>Non-Conforming Parcels Issues</a:t>
            </a:r>
            <a:r>
              <a:rPr lang="en-US" sz="1400" dirty="0" smtClean="0">
                <a:solidFill>
                  <a:srgbClr val="58563A"/>
                </a:solidFill>
              </a:rPr>
              <a:t>.</a:t>
            </a:r>
          </a:p>
          <a:p>
            <a:pPr lvl="1"/>
            <a:r>
              <a:rPr lang="en-US" sz="1400" dirty="0" smtClean="0">
                <a:solidFill>
                  <a:srgbClr val="58563A"/>
                </a:solidFill>
              </a:rPr>
              <a:t>Created New Zoning Districts</a:t>
            </a:r>
          </a:p>
          <a:p>
            <a:pPr lvl="1"/>
            <a:r>
              <a:rPr lang="en-US" sz="1400" dirty="0" smtClean="0">
                <a:solidFill>
                  <a:srgbClr val="58563A"/>
                </a:solidFill>
              </a:rPr>
              <a:t>Created Village Overlay Zone</a:t>
            </a:r>
          </a:p>
          <a:p>
            <a:pPr lvl="1"/>
            <a:r>
              <a:rPr lang="en-US" sz="1400" dirty="0" smtClean="0">
                <a:solidFill>
                  <a:srgbClr val="58563A"/>
                </a:solidFill>
              </a:rPr>
              <a:t>Created Master Planned Development Process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rgbClr val="800101"/>
                </a:solidFill>
              </a:rPr>
              <a:t>Create Options and Opportunities for Quality Design.</a:t>
            </a:r>
          </a:p>
          <a:p>
            <a:r>
              <a:rPr lang="en-US" sz="1800" dirty="0" smtClean="0">
                <a:solidFill>
                  <a:srgbClr val="800101"/>
                </a:solidFill>
              </a:rPr>
              <a:t>Coordinate with Local Municipalities.</a:t>
            </a:r>
          </a:p>
          <a:p>
            <a:r>
              <a:rPr lang="en-US" sz="1800" dirty="0" smtClean="0">
                <a:solidFill>
                  <a:srgbClr val="800101"/>
                </a:solidFill>
              </a:rPr>
              <a:t>Balance Managing Growth With Private Property Rights (Incentive and Choices).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39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101"/>
                </a:solidFill>
              </a:rPr>
              <a:t>Current Development Projects</a:t>
            </a:r>
            <a:endParaRPr lang="en-US" dirty="0">
              <a:solidFill>
                <a:srgbClr val="80010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9" y="1536192"/>
            <a:ext cx="4123641" cy="308509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800101"/>
                </a:solidFill>
              </a:rPr>
              <a:t>Snyderville Basin:</a:t>
            </a:r>
          </a:p>
          <a:p>
            <a:pPr lvl="1"/>
            <a:r>
              <a:rPr lang="en-US" sz="1600" dirty="0" smtClean="0"/>
              <a:t>The Canyons, 12 Resort Residential Projects (+/- 700K sf)</a:t>
            </a:r>
          </a:p>
          <a:p>
            <a:pPr lvl="1"/>
            <a:r>
              <a:rPr lang="en-US" sz="1600" dirty="0" smtClean="0"/>
              <a:t>Camp Woodward</a:t>
            </a:r>
          </a:p>
          <a:p>
            <a:pPr lvl="1"/>
            <a:r>
              <a:rPr lang="en-US" sz="1600" dirty="0" smtClean="0"/>
              <a:t>Discovery (97 Units)</a:t>
            </a:r>
          </a:p>
          <a:p>
            <a:pPr lvl="1"/>
            <a:r>
              <a:rPr lang="en-US" sz="1600" dirty="0" smtClean="0"/>
              <a:t>Quarry Springs (68 Units)</a:t>
            </a:r>
          </a:p>
          <a:p>
            <a:pPr lvl="1"/>
            <a:r>
              <a:rPr lang="en-US" sz="1600" dirty="0" smtClean="0"/>
              <a:t>Silver Creek Village 150 out of 1290 Units</a:t>
            </a:r>
          </a:p>
          <a:p>
            <a:r>
              <a:rPr lang="en-US" sz="2000" b="1" dirty="0" smtClean="0">
                <a:solidFill>
                  <a:srgbClr val="800101"/>
                </a:solidFill>
              </a:rPr>
              <a:t>Eastern Summit County:</a:t>
            </a:r>
          </a:p>
          <a:p>
            <a:pPr lvl="1"/>
            <a:r>
              <a:rPr lang="en-US" sz="1600" dirty="0" smtClean="0"/>
              <a:t>Blue Sky: </a:t>
            </a:r>
          </a:p>
          <a:p>
            <a:pPr lvl="2"/>
            <a:r>
              <a:rPr lang="en-US" sz="1200" dirty="0" smtClean="0"/>
              <a:t>Event/Conference (59,000 sf)</a:t>
            </a:r>
          </a:p>
          <a:p>
            <a:pPr lvl="2"/>
            <a:r>
              <a:rPr lang="en-US" sz="1200" dirty="0" smtClean="0"/>
              <a:t>Equestrian Center (8,500 sf)</a:t>
            </a:r>
          </a:p>
          <a:p>
            <a:pPr lvl="2"/>
            <a:r>
              <a:rPr lang="en-US" sz="1200" dirty="0" smtClean="0"/>
              <a:t>Resort Hotel (48,000 sf)</a:t>
            </a:r>
          </a:p>
          <a:p>
            <a:pPr lvl="2"/>
            <a:r>
              <a:rPr lang="en-US" sz="1200" dirty="0" smtClean="0"/>
              <a:t>Wellness (7,400 sf)</a:t>
            </a:r>
          </a:p>
          <a:p>
            <a:pPr lvl="2"/>
            <a:r>
              <a:rPr lang="en-US" sz="1200" dirty="0" smtClean="0"/>
              <a:t>Distillery Upgrades (35K-300K cases)</a:t>
            </a:r>
          </a:p>
          <a:p>
            <a:pPr lvl="1"/>
            <a:r>
              <a:rPr lang="en-US" sz="1600" dirty="0" smtClean="0"/>
              <a:t>Promontory</a:t>
            </a:r>
          </a:p>
          <a:p>
            <a:pPr lvl="2"/>
            <a:r>
              <a:rPr lang="en-US" sz="1200" dirty="0" smtClean="0"/>
              <a:t>Nicklaus Clubhouse (17,000 sf)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69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140"/>
            <a:ext cx="7620000" cy="871869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00101"/>
                </a:solidFill>
              </a:rPr>
              <a:t/>
            </a:r>
            <a:br>
              <a:rPr lang="en-US" sz="3600" dirty="0" smtClean="0">
                <a:solidFill>
                  <a:srgbClr val="800101"/>
                </a:solidFill>
              </a:rPr>
            </a:br>
            <a:r>
              <a:rPr lang="en-US" sz="3600" dirty="0" smtClean="0">
                <a:solidFill>
                  <a:srgbClr val="800101"/>
                </a:solidFill>
              </a:rPr>
              <a:t/>
            </a:r>
            <a:br>
              <a:rPr lang="en-US" sz="3600" dirty="0" smtClean="0">
                <a:solidFill>
                  <a:srgbClr val="800101"/>
                </a:solidFill>
              </a:rPr>
            </a:br>
            <a:r>
              <a:rPr lang="en-US" sz="3600" dirty="0" smtClean="0">
                <a:solidFill>
                  <a:srgbClr val="800101"/>
                </a:solidFill>
              </a:rPr>
              <a:t/>
            </a:r>
            <a:br>
              <a:rPr lang="en-US" sz="3600" dirty="0" smtClean="0">
                <a:solidFill>
                  <a:srgbClr val="800101"/>
                </a:solidFill>
              </a:rPr>
            </a:br>
            <a:endParaRPr lang="en-US" sz="3600" dirty="0">
              <a:solidFill>
                <a:srgbClr val="80010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dirty="0" smtClean="0"/>
              <a:t>To be successful as a community in the future we will need to:</a:t>
            </a:r>
          </a:p>
          <a:p>
            <a:r>
              <a:rPr lang="en-US" sz="1800" dirty="0" smtClean="0"/>
              <a:t>Cease Fearing Change.</a:t>
            </a:r>
          </a:p>
          <a:p>
            <a:r>
              <a:rPr lang="en-US" sz="1800" dirty="0" smtClean="0"/>
              <a:t>See Change as Opportunity.</a:t>
            </a:r>
          </a:p>
          <a:p>
            <a:r>
              <a:rPr lang="en-US" sz="1800" dirty="0" smtClean="0"/>
              <a:t>“Squeeze-In” a Bit More.</a:t>
            </a:r>
          </a:p>
          <a:p>
            <a:r>
              <a:rPr lang="en-US" sz="1800" dirty="0" smtClean="0"/>
              <a:t>Share our “Space.”</a:t>
            </a:r>
          </a:p>
          <a:p>
            <a:r>
              <a:rPr lang="en-US" sz="1800" dirty="0" smtClean="0"/>
              <a:t>Design Smarter.</a:t>
            </a:r>
          </a:p>
          <a:p>
            <a:r>
              <a:rPr lang="en-US" sz="1800" dirty="0" smtClean="0"/>
              <a:t>Be More Creative.</a:t>
            </a:r>
          </a:p>
          <a:p>
            <a:r>
              <a:rPr lang="en-US" sz="1800" dirty="0" smtClean="0"/>
              <a:t>Move/Transport Ourselves Differently</a:t>
            </a:r>
          </a:p>
          <a:p>
            <a:r>
              <a:rPr lang="en-US" sz="1800" dirty="0" smtClean="0"/>
              <a:t>Accept Occasional Inconvenience.</a:t>
            </a:r>
          </a:p>
          <a:p>
            <a:r>
              <a:rPr lang="en-US" sz="1800" dirty="0" smtClean="0"/>
              <a:t>Think and Act Collectively.</a:t>
            </a:r>
          </a:p>
          <a:p>
            <a:r>
              <a:rPr lang="en-US" sz="1800" b="1" dirty="0" smtClean="0">
                <a:solidFill>
                  <a:srgbClr val="800101"/>
                </a:solidFill>
              </a:rPr>
              <a:t>See Ourselves as Living in a Broader, Interconnected Community.</a:t>
            </a:r>
            <a:endParaRPr lang="en-US" sz="1800" b="1" dirty="0">
              <a:solidFill>
                <a:srgbClr val="80010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6" y="2041451"/>
            <a:ext cx="4102524" cy="2692529"/>
          </a:xfrm>
        </p:spPr>
      </p:pic>
      <p:sp>
        <p:nvSpPr>
          <p:cNvPr id="7" name="TextBox 6"/>
          <p:cNvSpPr txBox="1"/>
          <p:nvPr/>
        </p:nvSpPr>
        <p:spPr>
          <a:xfrm>
            <a:off x="0" y="850605"/>
            <a:ext cx="842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101"/>
                </a:solidFill>
                <a:latin typeface="Cambria" charset="0"/>
                <a:ea typeface="Cambria" charset="0"/>
                <a:cs typeface="Cambria" charset="0"/>
              </a:rPr>
              <a:t>“Intelligence is the Ability to Adapt to Change” </a:t>
            </a:r>
            <a:endParaRPr lang="en-US" sz="2800" b="1" dirty="0">
              <a:solidFill>
                <a:srgbClr val="80010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418</TotalTime>
  <Words>347</Words>
  <Application>Microsoft Macintosh PowerPoint</Application>
  <PresentationFormat>On-screen Show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Cambria</vt:lpstr>
      <vt:lpstr>Arial</vt:lpstr>
      <vt:lpstr>Adjacency</vt:lpstr>
      <vt:lpstr>Summit County Planning Leadership 101</vt:lpstr>
      <vt:lpstr>Summit County: The Numbers</vt:lpstr>
      <vt:lpstr>Growth and Change:  Proactive vs. Reactive Approaches</vt:lpstr>
      <vt:lpstr>Two Planning Districts. Two Ideas. One Objective.</vt:lpstr>
      <vt:lpstr>Snyderville Basin:  The Idea (Be Known For Our Distinct Neighborhoods and Open Spaces, Not Impressive Roadways)</vt:lpstr>
      <vt:lpstr>Eastern Summit County: The Idea (Reestablish Community.  Recreate Opportunity)</vt:lpstr>
      <vt:lpstr>Current Development Projects</vt:lpstr>
      <vt:lpstr>   </vt:lpstr>
    </vt:vector>
  </TitlesOfParts>
  <Company>Summit County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County Planning </dc:title>
  <dc:creator>Patrick Putt</dc:creator>
  <cp:lastModifiedBy>Pat Putt</cp:lastModifiedBy>
  <cp:revision>27</cp:revision>
  <cp:lastPrinted>2019-02-05T18:27:34Z</cp:lastPrinted>
  <dcterms:created xsi:type="dcterms:W3CDTF">2016-02-02T17:26:33Z</dcterms:created>
  <dcterms:modified xsi:type="dcterms:W3CDTF">2019-02-05T22:00:17Z</dcterms:modified>
</cp:coreProperties>
</file>