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60" r:id="rId6"/>
    <p:sldId id="261" r:id="rId7"/>
    <p:sldId id="263" r:id="rId8"/>
    <p:sldId id="259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52A"/>
    <a:srgbClr val="AFB557"/>
    <a:srgbClr val="4287C7"/>
    <a:srgbClr val="043E74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7" autoAdjust="0"/>
    <p:restoredTop sz="62618" autoAdjust="0"/>
  </p:normalViewPr>
  <p:slideViewPr>
    <p:cSldViewPr>
      <p:cViewPr varScale="1">
        <p:scale>
          <a:sx n="94" d="100"/>
          <a:sy n="94" d="100"/>
        </p:scale>
        <p:origin x="169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82029-5603-43EB-B983-AC87E4E93637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D6049-15B4-4B6D-8921-3CB57F1FE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4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to go over the difference between Council/Manager form with Commission form.  Have been under this form of government for 13 years.  Wasatch County is currently the other County government with this set up.  </a:t>
            </a:r>
          </a:p>
          <a:p>
            <a:endParaRPr lang="en-US" dirty="0"/>
          </a:p>
          <a:p>
            <a:r>
              <a:rPr lang="en-US" dirty="0"/>
              <a:t>Then</a:t>
            </a:r>
          </a:p>
          <a:p>
            <a:pPr marL="171450" indent="-171450">
              <a:buFontTx/>
              <a:buChar char="-"/>
            </a:pPr>
            <a:r>
              <a:rPr lang="en-US" dirty="0"/>
              <a:t>Property Tax system with Recorder, Auditor, Assessor and Treasurer</a:t>
            </a:r>
          </a:p>
          <a:p>
            <a:pPr marL="171450" indent="-171450">
              <a:buFontTx/>
              <a:buChar char="-"/>
            </a:pPr>
            <a:r>
              <a:rPr lang="en-US" dirty="0"/>
              <a:t>Treasurer distributes property tax to all taxing entities, e.g. School Districts, special districts</a:t>
            </a:r>
          </a:p>
          <a:p>
            <a:pPr marL="171450" indent="-171450">
              <a:buFontTx/>
              <a:buChar char="-"/>
            </a:pPr>
            <a:r>
              <a:rPr lang="en-US" dirty="0"/>
              <a:t>Clerk handles business licenses, marriage licenses, passports, voter registration and elections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Attorney and Sheriff are the public safety system in the County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Functions that report to Manager:  Administration, Public Works, Public Health, Community Development, Transportation Planning, Finance, Human Resources, Information Technology, Facilities, Animal Control and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D6049-15B4-4B6D-8921-3CB57F1FE9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Orientation to the greater County.  </a:t>
            </a:r>
          </a:p>
          <a:p>
            <a:endParaRPr lang="en-US" dirty="0"/>
          </a:p>
          <a:p>
            <a:r>
              <a:rPr lang="en-US" dirty="0"/>
              <a:t>3 school districts</a:t>
            </a:r>
          </a:p>
          <a:p>
            <a:r>
              <a:rPr lang="en-US" dirty="0"/>
              <a:t>Fire service is provided by 3 districts</a:t>
            </a:r>
          </a:p>
          <a:p>
            <a:r>
              <a:rPr lang="en-US" dirty="0"/>
              <a:t>EMS is provided under contract with the Park City Fire District to entire county</a:t>
            </a:r>
          </a:p>
          <a:p>
            <a:r>
              <a:rPr lang="en-US" dirty="0"/>
              <a:t>Sheriff, Fire and EMS cover all the cities in the east, as well as all the National Forest in east County</a:t>
            </a:r>
          </a:p>
          <a:p>
            <a:endParaRPr lang="en-US" dirty="0"/>
          </a:p>
          <a:p>
            <a:r>
              <a:rPr lang="en-US" dirty="0"/>
              <a:t>Size of Rhode Island with:</a:t>
            </a:r>
          </a:p>
          <a:p>
            <a:pPr marL="171450" indent="-171450">
              <a:buFontTx/>
              <a:buChar char="-"/>
            </a:pPr>
            <a:r>
              <a:rPr lang="en-US" dirty="0"/>
              <a:t>Approximately 44,000 residents</a:t>
            </a:r>
          </a:p>
          <a:p>
            <a:pPr marL="171450" indent="-171450">
              <a:buFontTx/>
              <a:buChar char="-"/>
            </a:pPr>
            <a:r>
              <a:rPr lang="en-US" dirty="0"/>
              <a:t>Can swell by over 100,000 more on any given high tourism weekend in Park City area and Uinta Mountains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D6049-15B4-4B6D-8921-3CB57F1FE9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Doug:</a:t>
            </a:r>
            <a:br>
              <a:rPr lang="en-US" dirty="0"/>
            </a:br>
            <a:r>
              <a:rPr lang="en-US" dirty="0"/>
              <a:t>Environmental Stewardship: 2028, 2032 and Greenhouse Gas 2050</a:t>
            </a:r>
            <a:br>
              <a:rPr lang="en-US" dirty="0"/>
            </a:br>
            <a:r>
              <a:rPr lang="en-US" dirty="0"/>
              <a:t>Mental Health/Substance Abuse: talk about contract with University of Utah, # of providers we have now vs. then (70 vs. 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D6049-15B4-4B6D-8921-3CB57F1FE9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99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Website has some great</a:t>
            </a:r>
            <a:r>
              <a:rPr lang="en-US" baseline="0" dirty="0"/>
              <a:t> features like: personalization function, internal search engine, emergency notification system, and a Google Spanish translation function. Was redesigned in 2019.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“Notify me” function allows you to be emailed whenever a new agenda is posted for any of the Council meetings, Planning Commissions or any </a:t>
            </a:r>
            <a:r>
              <a:rPr lang="en-US" baseline="0" dirty="0" err="1"/>
              <a:t>agenda’d</a:t>
            </a:r>
            <a:r>
              <a:rPr lang="en-US" baseline="0" dirty="0"/>
              <a:t>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6049-15B4-4B6D-8921-3CB57F1FE9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5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6049-15B4-4B6D-8921-3CB57F1FE9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7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easiest and most efficient ways for us to communicate with the community is through social media. Summit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County has a presence on 6 social media platforms: Facebook, Twitter, Instagram,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Nextdoor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YouTube and Pinterest. Our primary focus is on Facebook, Twitter and Instagram but we’re also eager to connect with you through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Nextdoor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(The unique thing about using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Nextdoor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our PIO can create a post and target a specific neighborhood. She can see all comments shared in the thread to her post, but she can’t see anything else. So your neighborhood conversations stay private.)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6049-15B4-4B6D-8921-3CB57F1FE9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4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05150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FB557">
                <a:lumMod val="100000"/>
              </a:srgbClr>
            </a:gs>
            <a:gs pos="100000">
              <a:srgbClr val="45552A"/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8634BA3-A2E2-45C7-9063-11155E9799F9}" type="datetimeFigureOut">
              <a:rPr lang="en-US" smtClean="0"/>
              <a:t>4/8/2021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A8FAA4-E7EC-4C4A-BDEB-DB4AE3D4A49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1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ummitcounty.org/321/Volunteer-Boards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6.jp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14750"/>
            <a:ext cx="7315200" cy="144780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Glenn Wright | County Council Chair</a:t>
            </a:r>
            <a:br>
              <a:rPr lang="en-US" sz="2000" dirty="0"/>
            </a:br>
            <a:r>
              <a:rPr lang="en-US" sz="2000" dirty="0"/>
              <a:t>Chris Robinson | County Council Vice Chair</a:t>
            </a:r>
            <a:br>
              <a:rPr lang="en-US" sz="2000" dirty="0"/>
            </a:br>
            <a:r>
              <a:rPr lang="en-US" sz="2000" dirty="0"/>
              <a:t>Tom Fisher | County Manager</a:t>
            </a:r>
          </a:p>
          <a:p>
            <a:pPr algn="ctr"/>
            <a:r>
              <a:rPr lang="en-US" sz="2000" dirty="0"/>
              <a:t>Janna Young | Deputy County Manager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33350"/>
            <a:ext cx="6629400" cy="34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9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71550"/>
            <a:ext cx="7315200" cy="865573"/>
          </a:xfrm>
        </p:spPr>
        <p:txBody>
          <a:bodyPr>
            <a:normAutofit fontScale="90000"/>
          </a:bodyPr>
          <a:lstStyle/>
          <a:p>
            <a:r>
              <a:rPr lang="en-US" dirty="0"/>
              <a:t>Short Introduction to County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62150"/>
            <a:ext cx="7315200" cy="2654645"/>
          </a:xfrm>
        </p:spPr>
        <p:txBody>
          <a:bodyPr/>
          <a:lstStyle/>
          <a:p>
            <a:r>
              <a:rPr lang="en-US" dirty="0"/>
              <a:t>Form of Government</a:t>
            </a:r>
          </a:p>
          <a:p>
            <a:pPr lvl="1"/>
            <a:r>
              <a:rPr lang="en-US" dirty="0"/>
              <a:t>5-member County Council – All elected at-large</a:t>
            </a:r>
          </a:p>
          <a:p>
            <a:pPr lvl="1"/>
            <a:r>
              <a:rPr lang="en-US" dirty="0"/>
              <a:t>County Manager – Executive and Budget Officer</a:t>
            </a:r>
          </a:p>
          <a:p>
            <a:r>
              <a:rPr lang="en-US" dirty="0"/>
              <a:t>7 other elected offices</a:t>
            </a:r>
          </a:p>
          <a:p>
            <a:pPr lvl="1"/>
            <a:r>
              <a:rPr lang="en-US" dirty="0"/>
              <a:t>Assessor, Attorney, Auditor, Clerk, Recorder/Surveyor, </a:t>
            </a:r>
            <a:br>
              <a:rPr lang="en-US" dirty="0"/>
            </a:br>
            <a:r>
              <a:rPr lang="en-US" dirty="0"/>
              <a:t>Sheriff, Treasurer</a:t>
            </a:r>
          </a:p>
          <a:p>
            <a:r>
              <a:rPr lang="en-US" dirty="0"/>
              <a:t>Functions that report to the Manager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6" y="4329305"/>
            <a:ext cx="1320534" cy="6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3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05200" y="742950"/>
            <a:ext cx="4724400" cy="86557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Summit County </a:t>
            </a:r>
            <a:br>
              <a:rPr lang="en-US" dirty="0"/>
            </a:br>
            <a:r>
              <a:rPr lang="en-US" dirty="0"/>
              <a:t>Cities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6" y="4329305"/>
            <a:ext cx="1320534" cy="6808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68" b="96117" l="0" r="982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4" y="-396689"/>
            <a:ext cx="8382000" cy="542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42950"/>
            <a:ext cx="7315200" cy="865573"/>
          </a:xfrm>
        </p:spPr>
        <p:txBody>
          <a:bodyPr/>
          <a:lstStyle/>
          <a:p>
            <a:r>
              <a:rPr lang="en-US" dirty="0"/>
              <a:t>Strategic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09750"/>
            <a:ext cx="7315200" cy="2654645"/>
          </a:xfrm>
        </p:spPr>
        <p:txBody>
          <a:bodyPr/>
          <a:lstStyle/>
          <a:p>
            <a:r>
              <a:rPr lang="en-US" dirty="0"/>
              <a:t>Transportation, Traffic and Congestion</a:t>
            </a:r>
          </a:p>
          <a:p>
            <a:r>
              <a:rPr lang="en-US" dirty="0"/>
              <a:t>Workforce Housing</a:t>
            </a:r>
          </a:p>
          <a:p>
            <a:r>
              <a:rPr lang="en-US" dirty="0"/>
              <a:t>Environmental Stewardship</a:t>
            </a:r>
          </a:p>
          <a:p>
            <a:r>
              <a:rPr lang="en-US" dirty="0"/>
              <a:t>Refine County General Plans and Development Codes</a:t>
            </a:r>
          </a:p>
          <a:p>
            <a:r>
              <a:rPr lang="en-US" dirty="0"/>
              <a:t>Mental Health/Substance Abuse Issues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6" y="4329305"/>
            <a:ext cx="1320534" cy="6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5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42950"/>
            <a:ext cx="7315200" cy="865573"/>
          </a:xfrm>
        </p:spPr>
        <p:txBody>
          <a:bodyPr/>
          <a:lstStyle/>
          <a:p>
            <a:r>
              <a:rPr lang="en-US" dirty="0"/>
              <a:t>Getting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09750"/>
            <a:ext cx="3873875" cy="2654645"/>
          </a:xfrm>
        </p:spPr>
        <p:txBody>
          <a:bodyPr/>
          <a:lstStyle/>
          <a:p>
            <a:r>
              <a:rPr lang="en-US" u="sng" dirty="0"/>
              <a:t>www.summitcounty.org  </a:t>
            </a:r>
          </a:p>
          <a:p>
            <a:pPr lvl="1"/>
            <a:r>
              <a:rPr lang="en-US" dirty="0"/>
              <a:t>5 Priority Buttons</a:t>
            </a:r>
          </a:p>
          <a:p>
            <a:pPr lvl="1"/>
            <a:r>
              <a:rPr lang="en-US" dirty="0"/>
              <a:t>4 Spotlight Events</a:t>
            </a:r>
          </a:p>
          <a:p>
            <a:pPr lvl="1"/>
            <a:r>
              <a:rPr lang="en-US" dirty="0"/>
              <a:t>Notify Me</a:t>
            </a:r>
            <a:r>
              <a:rPr lang="en-US" baseline="30000" dirty="0"/>
              <a:t>®</a:t>
            </a:r>
            <a:r>
              <a:rPr lang="en-US" dirty="0"/>
              <a:t> </a:t>
            </a:r>
          </a:p>
          <a:p>
            <a:r>
              <a:rPr lang="en-US" dirty="0"/>
              <a:t>County Council Meetings</a:t>
            </a:r>
          </a:p>
          <a:p>
            <a:pPr lvl="1"/>
            <a:r>
              <a:rPr lang="en-US" dirty="0"/>
              <a:t>Public Input</a:t>
            </a:r>
          </a:p>
          <a:p>
            <a:r>
              <a:rPr lang="en-US" dirty="0"/>
              <a:t>Follow Us on Social Media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6" y="4329305"/>
            <a:ext cx="1320534" cy="68084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FDBEABD-2B2B-4D70-8993-B39160425D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12867"/>
            <a:ext cx="4465345" cy="2556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DA7ED5-4BE7-4DCD-B76B-975120DEB4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37" y="4513221"/>
            <a:ext cx="304800" cy="30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7525EB-1737-40FA-A338-3E48585241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337" y="4513222"/>
            <a:ext cx="304799" cy="3047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A13573-177A-4148-8FE4-FF22106008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337" y="4513222"/>
            <a:ext cx="304800" cy="30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A1D862-9BF6-491B-96F8-6F12057CA8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336" y="4521734"/>
            <a:ext cx="304801" cy="3048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85C389-75A3-4426-B68D-78A1E87A2E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37" y="4521734"/>
            <a:ext cx="304801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42950"/>
            <a:ext cx="7315200" cy="865573"/>
          </a:xfrm>
        </p:spPr>
        <p:txBody>
          <a:bodyPr>
            <a:normAutofit/>
          </a:bodyPr>
          <a:lstStyle/>
          <a:p>
            <a:r>
              <a:rPr lang="en-US" dirty="0"/>
              <a:t>Volunteer 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98305"/>
            <a:ext cx="3873875" cy="26546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29 boards, districts, committees </a:t>
            </a:r>
          </a:p>
          <a:p>
            <a:pPr lvl="1"/>
            <a:r>
              <a:rPr lang="en-US" dirty="0"/>
              <a:t>Some volunteers appointed by County Manager through consent of the County Council</a:t>
            </a:r>
          </a:p>
          <a:p>
            <a:pPr lvl="1"/>
            <a:r>
              <a:rPr lang="en-US" dirty="0"/>
              <a:t>Some volunteers interviewed and appointed directly by County Council   </a:t>
            </a:r>
          </a:p>
          <a:p>
            <a:r>
              <a:rPr lang="en-US" dirty="0"/>
              <a:t>2-4 year terms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6" y="4329305"/>
            <a:ext cx="1320534" cy="680845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44B237-7F60-4F5A-9E40-8FFE403C1A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85950"/>
            <a:ext cx="4029214" cy="2262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AA5CA4-2126-4930-8AC9-EDEA4BC4E0EF}"/>
              </a:ext>
            </a:extLst>
          </p:cNvPr>
          <p:cNvSpPr txBox="1"/>
          <p:nvPr/>
        </p:nvSpPr>
        <p:spPr>
          <a:xfrm>
            <a:off x="990600" y="1467791"/>
            <a:ext cx="4343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summitcounty.org/321/Volunteer-Boards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68884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DF3F-0A92-482B-A666-A2B6689B9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27990"/>
            <a:ext cx="7620000" cy="408373"/>
          </a:xfrm>
        </p:spPr>
        <p:txBody>
          <a:bodyPr>
            <a:normAutofit/>
          </a:bodyPr>
          <a:lstStyle/>
          <a:p>
            <a:r>
              <a:rPr lang="en-US" sz="2000" dirty="0"/>
              <a:t>So many ways to get involved: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24C38-C3F1-4391-9E43-64127FCD4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12233"/>
            <a:ext cx="7315200" cy="3895657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</a:pPr>
            <a:r>
              <a:rPr lang="en-US" sz="4800" dirty="0"/>
              <a:t>Basin Open Space Advisory Committee (BOSAC)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Board of Adjustment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Board of Health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Eastern Summit County Planning Commission (ESCPC)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Eastern Summit County Agriculture Preservation and Open Space Advisory Committee (ESAP)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Eastern Summit Sewer Advisory Committee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County Fair Advisory Board 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High Valley Transit District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Historical Society</a:t>
            </a:r>
          </a:p>
          <a:p>
            <a:pPr>
              <a:spcBef>
                <a:spcPts val="0"/>
              </a:spcBef>
            </a:pPr>
            <a:r>
              <a:rPr lang="en-US" sz="4800" dirty="0" err="1"/>
              <a:t>Hoytsville</a:t>
            </a:r>
            <a:r>
              <a:rPr lang="en-US" sz="4800" dirty="0"/>
              <a:t> Cemetery Maintenance District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Library Board of Directors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Mosquito Abatement District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Mountain Regional Water Special Service District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North Summit Fire Service District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North Summit Special Recreation District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Park City Fire Special Service District</a:t>
            </a:r>
          </a:p>
          <a:p>
            <a:pPr>
              <a:spcBef>
                <a:spcPts val="0"/>
              </a:spcBef>
            </a:pPr>
            <a:r>
              <a:rPr lang="en-US" sz="4800" dirty="0" err="1"/>
              <a:t>Peoa</a:t>
            </a:r>
            <a:r>
              <a:rPr lang="en-US" sz="4800" dirty="0"/>
              <a:t> Recreation Special Service District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Public Arts Program and Advisory Board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Recreation, Arts, and Parks Tax Cultural Committee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Recreation, Arts, and Parks Tax Recreation Committee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Restaurant Tax Advisory Committee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Snyderville Basin Planning Commission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Snyderville Basin Special Recreation District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South Summit Cemetery Maintenance District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State of Utah Summit County Service Area No. 3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State of Utah Summit County Service Area No. 5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Timberline Special Service District</a:t>
            </a:r>
          </a:p>
          <a:p>
            <a:pPr>
              <a:spcBef>
                <a:spcPts val="0"/>
              </a:spcBef>
            </a:pPr>
            <a:r>
              <a:rPr lang="en-US" sz="4800" dirty="0" err="1"/>
              <a:t>Wanship</a:t>
            </a:r>
            <a:r>
              <a:rPr lang="en-US" sz="4800" dirty="0"/>
              <a:t> Cemetery Maintenance District</a:t>
            </a:r>
          </a:p>
          <a:p>
            <a:pPr>
              <a:spcBef>
                <a:spcPts val="0"/>
              </a:spcBef>
            </a:pPr>
            <a:r>
              <a:rPr lang="en-US" sz="4800" dirty="0"/>
              <a:t>Weed Control Board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92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42950"/>
            <a:ext cx="7848600" cy="865573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160" y="1743459"/>
            <a:ext cx="7315200" cy="1981200"/>
          </a:xfrm>
        </p:spPr>
        <p:txBody>
          <a:bodyPr/>
          <a:lstStyle/>
          <a:p>
            <a:r>
              <a:rPr lang="en-US" dirty="0"/>
              <a:t>countycouncil@summitcounty.org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countymanager@summitcounty.org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summitcounty.org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14750"/>
            <a:ext cx="3048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14751"/>
            <a:ext cx="304799" cy="304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14751"/>
            <a:ext cx="304800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3723263"/>
            <a:ext cx="304801" cy="304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23263"/>
            <a:ext cx="304801" cy="304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6" y="4329305"/>
            <a:ext cx="1320534" cy="680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62ADBC-55F7-47CF-8576-27DDA8E2079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5797"/>
            <a:ext cx="1489073" cy="1862553"/>
          </a:xfrm>
          <a:prstGeom prst="rect">
            <a:avLst/>
          </a:prstGeom>
        </p:spPr>
      </p:pic>
      <p:pic>
        <p:nvPicPr>
          <p:cNvPr id="24" name="Picture 23" descr="A picture containing person, indoor, wall, leather&#10;&#10;Description automatically generated">
            <a:extLst>
              <a:ext uri="{FF2B5EF4-FFF2-40B4-BE49-F238E27FC236}">
                <a16:creationId xmlns:a16="http://schemas.microsoft.com/office/drawing/2014/main" id="{32436BD7-A3C0-466C-BCCA-F616F4656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46" y="175797"/>
            <a:ext cx="1489073" cy="18539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9AA986-253B-45F6-8E70-C3DDF048990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2856488"/>
            <a:ext cx="1630680" cy="20383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A655ECC-8C3A-40F4-B957-E35E8FAC87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80" y="2858844"/>
            <a:ext cx="1630680" cy="20359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4BFB16-26F5-4DAB-A687-6D8D9651E2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39" y="2852265"/>
            <a:ext cx="1630681" cy="203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84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mmit1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Summit1</Template>
  <TotalTime>7965</TotalTime>
  <Words>780</Words>
  <Application>Microsoft Office PowerPoint</Application>
  <PresentationFormat>On-screen Show (16:9)</PresentationFormat>
  <Paragraphs>94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Summit1</vt:lpstr>
      <vt:lpstr>PowerPoint Presentation</vt:lpstr>
      <vt:lpstr>Short Introduction to County Government</vt:lpstr>
      <vt:lpstr>Summit County  Cities</vt:lpstr>
      <vt:lpstr>Strategic Effects</vt:lpstr>
      <vt:lpstr>Getting Involved</vt:lpstr>
      <vt:lpstr>Volunteer Boards</vt:lpstr>
      <vt:lpstr>So many ways to get involved:</vt:lpstr>
      <vt:lpstr>Contact Us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Lewis</dc:creator>
  <cp:lastModifiedBy>Annette Singleton</cp:lastModifiedBy>
  <cp:revision>57</cp:revision>
  <dcterms:created xsi:type="dcterms:W3CDTF">2014-03-27T17:51:57Z</dcterms:created>
  <dcterms:modified xsi:type="dcterms:W3CDTF">2021-04-12T13:47:05Z</dcterms:modified>
</cp:coreProperties>
</file>